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Garet" panose="020B0604020202020204" charset="0"/>
      <p:regular r:id="rId14"/>
    </p:embeddedFont>
    <p:embeddedFont>
      <p:font typeface="Poppi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14" y="4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5232163" y="3908765"/>
            <a:ext cx="13333334" cy="6944445"/>
          </a:xfrm>
          <a:custGeom>
            <a:avLst/>
            <a:gdLst/>
            <a:ahLst/>
            <a:cxnLst/>
            <a:rect l="l" t="t" r="r" b="b"/>
            <a:pathLst>
              <a:path w="13333334" h="6944445">
                <a:moveTo>
                  <a:pt x="13333334" y="0"/>
                </a:moveTo>
                <a:lnTo>
                  <a:pt x="0" y="0"/>
                </a:lnTo>
                <a:lnTo>
                  <a:pt x="0" y="6944445"/>
                </a:lnTo>
                <a:lnTo>
                  <a:pt x="13333334" y="6944445"/>
                </a:lnTo>
                <a:lnTo>
                  <a:pt x="13333334" y="0"/>
                </a:lnTo>
                <a:close/>
              </a:path>
            </a:pathLst>
          </a:custGeom>
          <a:blipFill>
            <a:blip r:embed="rId2"/>
            <a:stretch>
              <a:fillRect/>
            </a:stretch>
          </a:blipFill>
        </p:spPr>
        <p:txBody>
          <a:bodyPr/>
          <a:lstStyle/>
          <a:p>
            <a:endParaRPr lang="en-US"/>
          </a:p>
        </p:txBody>
      </p:sp>
      <p:grpSp>
        <p:nvGrpSpPr>
          <p:cNvPr id="3" name="Group 3"/>
          <p:cNvGrpSpPr/>
          <p:nvPr/>
        </p:nvGrpSpPr>
        <p:grpSpPr>
          <a:xfrm>
            <a:off x="11898830" y="-721195"/>
            <a:ext cx="10262598" cy="1026259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5" name="Freeform 5"/>
          <p:cNvSpPr/>
          <p:nvPr/>
        </p:nvSpPr>
        <p:spPr>
          <a:xfrm>
            <a:off x="8917417" y="-721195"/>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19119" y="9039181"/>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441950" y="6286500"/>
            <a:ext cx="9408540" cy="2690062"/>
            <a:chOff x="0" y="0"/>
            <a:chExt cx="2833480" cy="423740"/>
          </a:xfrm>
        </p:grpSpPr>
        <p:sp>
          <p:nvSpPr>
            <p:cNvPr id="8" name="Freeform 8"/>
            <p:cNvSpPr/>
            <p:nvPr/>
          </p:nvSpPr>
          <p:spPr>
            <a:xfrm>
              <a:off x="0" y="0"/>
              <a:ext cx="2833481" cy="423740"/>
            </a:xfrm>
            <a:custGeom>
              <a:avLst/>
              <a:gdLst/>
              <a:ahLst/>
              <a:cxnLst/>
              <a:rect l="l" t="t" r="r" b="b"/>
              <a:pathLst>
                <a:path w="2833481" h="423740">
                  <a:moveTo>
                    <a:pt x="41966" y="0"/>
                  </a:moveTo>
                  <a:lnTo>
                    <a:pt x="2791515" y="0"/>
                  </a:lnTo>
                  <a:cubicBezTo>
                    <a:pt x="2814692" y="0"/>
                    <a:pt x="2833481" y="18789"/>
                    <a:pt x="2833481" y="41966"/>
                  </a:cubicBezTo>
                  <a:lnTo>
                    <a:pt x="2833481" y="381774"/>
                  </a:lnTo>
                  <a:cubicBezTo>
                    <a:pt x="2833481" y="404951"/>
                    <a:pt x="2814692" y="423740"/>
                    <a:pt x="2791515" y="423740"/>
                  </a:cubicBezTo>
                  <a:lnTo>
                    <a:pt x="41966" y="423740"/>
                  </a:lnTo>
                  <a:cubicBezTo>
                    <a:pt x="18789" y="423740"/>
                    <a:pt x="0" y="404951"/>
                    <a:pt x="0" y="381774"/>
                  </a:cubicBezTo>
                  <a:lnTo>
                    <a:pt x="0" y="41966"/>
                  </a:lnTo>
                  <a:cubicBezTo>
                    <a:pt x="0" y="18789"/>
                    <a:pt x="18789" y="0"/>
                    <a:pt x="41966" y="0"/>
                  </a:cubicBezTo>
                  <a:close/>
                </a:path>
              </a:pathLst>
            </a:custGeom>
            <a:solidFill>
              <a:srgbClr val="E2E2B6"/>
            </a:solidFill>
          </p:spPr>
          <p:txBody>
            <a:bodyPr/>
            <a:lstStyle/>
            <a:p>
              <a:endParaRPr lang="en-US"/>
            </a:p>
          </p:txBody>
        </p:sp>
        <p:sp>
          <p:nvSpPr>
            <p:cNvPr id="9" name="TextBox 9"/>
            <p:cNvSpPr txBox="1"/>
            <p:nvPr/>
          </p:nvSpPr>
          <p:spPr>
            <a:xfrm>
              <a:off x="0" y="-28575"/>
              <a:ext cx="2833480" cy="45231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555125" y="2006938"/>
            <a:ext cx="12601111" cy="1525995"/>
          </a:xfrm>
          <a:prstGeom prst="rect">
            <a:avLst/>
          </a:prstGeom>
        </p:spPr>
        <p:txBody>
          <a:bodyPr lIns="0" tIns="0" rIns="0" bIns="0" rtlCol="0" anchor="t">
            <a:spAutoFit/>
          </a:bodyPr>
          <a:lstStyle/>
          <a:p>
            <a:pPr algn="ctr">
              <a:lnSpc>
                <a:spcPts val="5999"/>
              </a:lnSpc>
            </a:pPr>
            <a:r>
              <a:rPr lang="en-US" sz="4999" b="1" dirty="0">
                <a:solidFill>
                  <a:srgbClr val="FFFFFF"/>
                </a:solidFill>
                <a:latin typeface="Poppins Bold"/>
                <a:ea typeface="Poppins Bold"/>
                <a:cs typeface="Poppins Bold"/>
                <a:sym typeface="Poppins Bold"/>
              </a:rPr>
              <a:t>Project - Data Warehouse and BI Dashboard for Retail</a:t>
            </a:r>
          </a:p>
        </p:txBody>
      </p:sp>
      <p:sp>
        <p:nvSpPr>
          <p:cNvPr id="11" name="TextBox 11"/>
          <p:cNvSpPr txBox="1"/>
          <p:nvPr/>
        </p:nvSpPr>
        <p:spPr>
          <a:xfrm>
            <a:off x="1441950" y="6664737"/>
            <a:ext cx="9408540" cy="2181175"/>
          </a:xfrm>
          <a:prstGeom prst="rect">
            <a:avLst/>
          </a:prstGeom>
        </p:spPr>
        <p:txBody>
          <a:bodyPr lIns="0" tIns="0" rIns="0" bIns="0" rtlCol="0" anchor="t">
            <a:spAutoFit/>
          </a:bodyPr>
          <a:lstStyle/>
          <a:p>
            <a:pPr algn="ctr">
              <a:lnSpc>
                <a:spcPts val="3434"/>
              </a:lnSpc>
            </a:pPr>
            <a:r>
              <a:rPr lang="en-US" sz="2862" b="1" dirty="0">
                <a:solidFill>
                  <a:srgbClr val="372A28"/>
                </a:solidFill>
                <a:latin typeface="Garet"/>
                <a:ea typeface="Garet"/>
                <a:cs typeface="Garet"/>
                <a:sym typeface="Garet"/>
              </a:rPr>
              <a:t>Group :</a:t>
            </a:r>
            <a:r>
              <a:rPr lang="en-US" sz="2862" dirty="0">
                <a:solidFill>
                  <a:srgbClr val="372A28"/>
                </a:solidFill>
                <a:latin typeface="Garet"/>
                <a:ea typeface="Garet"/>
                <a:cs typeface="Garet"/>
                <a:sym typeface="Garet"/>
              </a:rPr>
              <a:t> ALX_AIS4_G1e </a:t>
            </a:r>
          </a:p>
          <a:p>
            <a:pPr algn="ctr">
              <a:lnSpc>
                <a:spcPts val="3434"/>
              </a:lnSpc>
            </a:pPr>
            <a:r>
              <a:rPr lang="en-US" sz="2862" b="1" dirty="0">
                <a:solidFill>
                  <a:srgbClr val="372A28"/>
                </a:solidFill>
                <a:latin typeface="Garet"/>
                <a:ea typeface="Garet"/>
                <a:cs typeface="Garet"/>
                <a:sym typeface="Garet"/>
              </a:rPr>
              <a:t>Track :</a:t>
            </a:r>
            <a:r>
              <a:rPr lang="en-US" sz="2862" dirty="0">
                <a:solidFill>
                  <a:srgbClr val="372A28"/>
                </a:solidFill>
                <a:latin typeface="Garet"/>
                <a:ea typeface="Garet"/>
                <a:cs typeface="Garet"/>
                <a:sym typeface="Garet"/>
              </a:rPr>
              <a:t> </a:t>
            </a:r>
            <a:r>
              <a:rPr lang="it-IT" sz="2862" dirty="0">
                <a:solidFill>
                  <a:srgbClr val="372A28"/>
                </a:solidFill>
                <a:latin typeface="Garet"/>
                <a:ea typeface="Garet"/>
                <a:cs typeface="Garet"/>
                <a:sym typeface="Garet"/>
              </a:rPr>
              <a:t>AI &amp; Data Science</a:t>
            </a:r>
            <a:endParaRPr lang="ar-EG" sz="2862" dirty="0">
              <a:solidFill>
                <a:srgbClr val="372A28"/>
              </a:solidFill>
              <a:latin typeface="Garet"/>
              <a:ea typeface="Garet"/>
              <a:cs typeface="Garet"/>
              <a:sym typeface="Garet"/>
            </a:endParaRPr>
          </a:p>
          <a:p>
            <a:pPr algn="ctr">
              <a:lnSpc>
                <a:spcPts val="3434"/>
              </a:lnSpc>
            </a:pPr>
            <a:r>
              <a:rPr lang="it-IT" sz="2862" b="1" dirty="0">
                <a:solidFill>
                  <a:srgbClr val="372A28"/>
                </a:solidFill>
                <a:latin typeface="Garet"/>
                <a:ea typeface="Garet"/>
                <a:cs typeface="Garet"/>
                <a:sym typeface="Garet"/>
              </a:rPr>
              <a:t>Microsoft Data Engineer</a:t>
            </a:r>
            <a:endParaRPr lang="ar-EG" sz="2862" b="1" dirty="0">
              <a:solidFill>
                <a:srgbClr val="372A28"/>
              </a:solidFill>
              <a:latin typeface="Garet"/>
              <a:ea typeface="Garet"/>
              <a:cs typeface="Garet"/>
              <a:sym typeface="Garet"/>
            </a:endParaRPr>
          </a:p>
          <a:p>
            <a:pPr algn="ctr">
              <a:lnSpc>
                <a:spcPts val="3434"/>
              </a:lnSpc>
            </a:pPr>
            <a:r>
              <a:rPr lang="en-US" sz="2862" b="1" dirty="0">
                <a:solidFill>
                  <a:srgbClr val="372A28"/>
                </a:solidFill>
                <a:latin typeface="Garet"/>
                <a:ea typeface="Garet"/>
                <a:cs typeface="Garet"/>
                <a:sym typeface="Garet"/>
              </a:rPr>
              <a:t>Instructor</a:t>
            </a:r>
            <a:r>
              <a:rPr lang="ar-EG" sz="2862" b="1" dirty="0">
                <a:solidFill>
                  <a:srgbClr val="372A28"/>
                </a:solidFill>
                <a:latin typeface="Garet"/>
                <a:ea typeface="Garet"/>
                <a:cs typeface="Garet"/>
                <a:sym typeface="Garet"/>
              </a:rPr>
              <a:t> </a:t>
            </a:r>
            <a:r>
              <a:rPr lang="ar-EG" sz="2862" dirty="0">
                <a:solidFill>
                  <a:srgbClr val="372A28"/>
                </a:solidFill>
                <a:latin typeface="Garet"/>
                <a:ea typeface="Garet"/>
                <a:cs typeface="Garet"/>
                <a:sym typeface="Garet"/>
              </a:rPr>
              <a:t>:</a:t>
            </a:r>
            <a:r>
              <a:rPr lang="en-US" sz="2862" dirty="0">
                <a:solidFill>
                  <a:srgbClr val="372A28"/>
                </a:solidFill>
                <a:latin typeface="Garet"/>
                <a:ea typeface="Garet"/>
                <a:cs typeface="Garet"/>
                <a:sym typeface="Garet"/>
              </a:rPr>
              <a:t>Ahmed Azab</a:t>
            </a:r>
            <a:endParaRPr lang="ar-EG" sz="2862" dirty="0">
              <a:solidFill>
                <a:srgbClr val="372A28"/>
              </a:solidFill>
              <a:latin typeface="Garet"/>
              <a:ea typeface="Garet"/>
              <a:cs typeface="Garet"/>
              <a:sym typeface="Garet"/>
            </a:endParaRPr>
          </a:p>
          <a:p>
            <a:pPr algn="ctr">
              <a:lnSpc>
                <a:spcPts val="3434"/>
              </a:lnSpc>
            </a:pPr>
            <a:r>
              <a:rPr lang="en-US" sz="2862" dirty="0">
                <a:solidFill>
                  <a:srgbClr val="372A28"/>
                </a:solidFill>
                <a:latin typeface="Garet"/>
                <a:ea typeface="Garet"/>
                <a:cs typeface="Garet"/>
                <a:sym typeface="Garet"/>
              </a:rPr>
              <a:t>INTRAST  </a:t>
            </a:r>
            <a:r>
              <a:rPr lang="en-US" sz="2862" dirty="0" err="1">
                <a:solidFill>
                  <a:srgbClr val="372A28"/>
                </a:solidFill>
                <a:latin typeface="Garet"/>
                <a:ea typeface="Garet"/>
                <a:cs typeface="Garet"/>
                <a:sym typeface="Garet"/>
              </a:rPr>
              <a:t>skillsdynamix</a:t>
            </a:r>
            <a:endParaRPr lang="en-US" sz="2862" dirty="0">
              <a:solidFill>
                <a:srgbClr val="372A28"/>
              </a:solidFill>
              <a:latin typeface="Garet"/>
              <a:ea typeface="Garet"/>
              <a:cs typeface="Garet"/>
              <a:sym typeface="Gare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028700" y="1899116"/>
            <a:ext cx="17008641" cy="1571625"/>
          </a:xfrm>
          <a:prstGeom prst="rect">
            <a:avLst/>
          </a:prstGeom>
        </p:spPr>
        <p:txBody>
          <a:bodyPr lIns="0" tIns="0" rIns="0" bIns="0" rtlCol="0" anchor="t">
            <a:spAutoFit/>
          </a:bodyPr>
          <a:lstStyle/>
          <a:p>
            <a:pPr algn="l">
              <a:lnSpc>
                <a:spcPts val="6000"/>
              </a:lnSpc>
            </a:pPr>
            <a:r>
              <a:rPr lang="en-US" sz="5000" b="1">
                <a:solidFill>
                  <a:srgbClr val="FFFFFF"/>
                </a:solidFill>
                <a:latin typeface="Poppins Bold"/>
                <a:ea typeface="Poppins Bold"/>
                <a:cs typeface="Poppins Bold"/>
                <a:sym typeface="Poppins Bold"/>
              </a:rPr>
              <a:t>9. END-TO-END TESTING: PUTTING IT ALL TOGETHER</a:t>
            </a:r>
          </a:p>
          <a:p>
            <a:pPr algn="ctr">
              <a:lnSpc>
                <a:spcPts val="6000"/>
              </a:lnSpc>
            </a:pPr>
            <a:endParaRPr lang="en-US" sz="5000" b="1">
              <a:solidFill>
                <a:srgbClr val="FFFFFF"/>
              </a:solidFill>
              <a:latin typeface="Poppins Bold"/>
              <a:ea typeface="Poppins Bold"/>
              <a:cs typeface="Poppins Bold"/>
              <a:sym typeface="Poppins Bold"/>
            </a:endParaRPr>
          </a:p>
        </p:txBody>
      </p:sp>
      <p:sp>
        <p:nvSpPr>
          <p:cNvPr id="3" name="TextBox 3"/>
          <p:cNvSpPr txBox="1"/>
          <p:nvPr/>
        </p:nvSpPr>
        <p:spPr>
          <a:xfrm>
            <a:off x="1028700" y="4454525"/>
            <a:ext cx="16467495" cy="43656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D9D9D9"/>
                </a:solidFill>
                <a:latin typeface="Garet"/>
                <a:ea typeface="Garet"/>
                <a:cs typeface="Garet"/>
                <a:sym typeface="Garet"/>
              </a:rPr>
              <a:t>Now it’s time to put the pieces together. We'll set up a schedule trigger in Azure Data Factory to automatically run our pipeline daily at 12:25 am.</a:t>
            </a:r>
          </a:p>
          <a:p>
            <a:pPr marL="539749" lvl="1" indent="-269875" algn="l">
              <a:lnSpc>
                <a:spcPts val="3499"/>
              </a:lnSpc>
              <a:buFont typeface="Arial"/>
              <a:buChar char="•"/>
            </a:pPr>
            <a:r>
              <a:rPr lang="en-US" sz="2499">
                <a:solidFill>
                  <a:srgbClr val="D9D9D9"/>
                </a:solidFill>
                <a:latin typeface="Garet"/>
                <a:ea typeface="Garet"/>
                <a:cs typeface="Garet"/>
                <a:sym typeface="Garet"/>
              </a:rPr>
              <a:t>To test the entire process, we'll manually add two new customer records to our source SQL Server database before the scheduled execution time.</a:t>
            </a:r>
          </a:p>
          <a:p>
            <a:pPr marL="539749" lvl="1" indent="-269875" algn="l">
              <a:lnSpc>
                <a:spcPts val="3499"/>
              </a:lnSpc>
              <a:buFont typeface="Arial"/>
              <a:buChar char="•"/>
            </a:pPr>
            <a:r>
              <a:rPr lang="en-US" sz="2499">
                <a:solidFill>
                  <a:srgbClr val="D9D9D9"/>
                </a:solidFill>
                <a:latin typeface="Garet"/>
                <a:ea typeface="Garet"/>
                <a:cs typeface="Garet"/>
                <a:sym typeface="Garet"/>
              </a:rPr>
              <a:t>As the scheduled time hits, we'll monitor the pipeline’s run in real-time using Data Factory and observe as each activity (ingestion, transformation, and loading) completes successfully.</a:t>
            </a:r>
          </a:p>
          <a:p>
            <a:pPr marL="539749" lvl="1" indent="-269875" algn="l">
              <a:lnSpc>
                <a:spcPts val="3499"/>
              </a:lnSpc>
              <a:buFont typeface="Arial"/>
              <a:buChar char="•"/>
            </a:pPr>
            <a:r>
              <a:rPr lang="en-US" sz="2499">
                <a:solidFill>
                  <a:srgbClr val="D9D9D9"/>
                </a:solidFill>
                <a:latin typeface="Garet"/>
                <a:ea typeface="Garet"/>
                <a:cs typeface="Garet"/>
                <a:sym typeface="Garet"/>
              </a:rPr>
              <a:t>By refreshing the Power BI report, you'll see that the visual displaying customer count dynamically updates from 849 to 851, visually demonstrating how the end-to-end pipeline functions seamlessly, pulling the latest data and keeping our report up to date.</a:t>
            </a:r>
          </a:p>
          <a:p>
            <a:pPr algn="l">
              <a:lnSpc>
                <a:spcPts val="3499"/>
              </a:lnSpc>
            </a:pPr>
            <a:endParaRPr lang="en-US" sz="2499">
              <a:solidFill>
                <a:srgbClr val="D9D9D9"/>
              </a:solidFill>
              <a:latin typeface="Garet"/>
              <a:ea typeface="Garet"/>
              <a:cs typeface="Garet"/>
              <a:sym typeface="Gare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028700" y="1899116"/>
            <a:ext cx="17008641" cy="1419225"/>
          </a:xfrm>
          <a:prstGeom prst="rect">
            <a:avLst/>
          </a:prstGeom>
        </p:spPr>
        <p:txBody>
          <a:bodyPr lIns="0" tIns="0" rIns="0" bIns="0" rtlCol="0" anchor="t">
            <a:spAutoFit/>
          </a:bodyPr>
          <a:lstStyle/>
          <a:p>
            <a:pPr algn="l">
              <a:lnSpc>
                <a:spcPts val="5400"/>
              </a:lnSpc>
            </a:pPr>
            <a:r>
              <a:rPr lang="en-US" sz="4500" b="1">
                <a:solidFill>
                  <a:srgbClr val="FFFFFF"/>
                </a:solidFill>
                <a:latin typeface="Poppins Bold"/>
                <a:ea typeface="Poppins Bold"/>
                <a:cs typeface="Poppins Bold"/>
                <a:sym typeface="Poppins Bold"/>
              </a:rPr>
              <a:t>10. CONCLUSION: EMBARKING ON YOUR DATA JOURNEY</a:t>
            </a:r>
          </a:p>
          <a:p>
            <a:pPr algn="ctr">
              <a:lnSpc>
                <a:spcPts val="5400"/>
              </a:lnSpc>
            </a:pPr>
            <a:endParaRPr lang="en-US" sz="4500" b="1">
              <a:solidFill>
                <a:srgbClr val="FFFFFF"/>
              </a:solidFill>
              <a:latin typeface="Poppins Bold"/>
              <a:ea typeface="Poppins Bold"/>
              <a:cs typeface="Poppins Bold"/>
              <a:sym typeface="Poppins Bold"/>
            </a:endParaRPr>
          </a:p>
        </p:txBody>
      </p:sp>
      <p:sp>
        <p:nvSpPr>
          <p:cNvPr id="3" name="TextBox 3"/>
          <p:cNvSpPr txBox="1"/>
          <p:nvPr/>
        </p:nvSpPr>
        <p:spPr>
          <a:xfrm>
            <a:off x="1028700" y="4454525"/>
            <a:ext cx="16467495" cy="34893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D9D9D9"/>
                </a:solidFill>
                <a:latin typeface="Garet"/>
                <a:ea typeface="Garet"/>
                <a:cs typeface="Garet"/>
                <a:sym typeface="Garet"/>
              </a:rPr>
              <a:t>This project offers a comprehensive walkthrough of building a robust and scalable data platform on Azure. It provides you with the fundamental building blocks to take raw, on-premise data, process it, store it securely, and visualize insights through an interactive dashboard.</a:t>
            </a:r>
          </a:p>
          <a:p>
            <a:pPr marL="539749" lvl="1" indent="-269875" algn="l">
              <a:lnSpc>
                <a:spcPts val="3499"/>
              </a:lnSpc>
              <a:buFont typeface="Arial"/>
              <a:buChar char="•"/>
            </a:pPr>
            <a:r>
              <a:rPr lang="en-US" sz="2499">
                <a:solidFill>
                  <a:srgbClr val="D9D9D9"/>
                </a:solidFill>
                <a:latin typeface="Garet"/>
                <a:ea typeface="Garet"/>
                <a:cs typeface="Garet"/>
                <a:sym typeface="Garet"/>
              </a:rPr>
              <a:t>The concepts covered in this presentation apply to numerous real-world data engineering scenarios and are readily adaptable to suit your specific needs.</a:t>
            </a:r>
          </a:p>
          <a:p>
            <a:pPr marL="539749" lvl="1" indent="-269875" algn="l">
              <a:lnSpc>
                <a:spcPts val="3499"/>
              </a:lnSpc>
              <a:buFont typeface="Arial"/>
              <a:buChar char="•"/>
            </a:pPr>
            <a:r>
              <a:rPr lang="en-US" sz="2499">
                <a:solidFill>
                  <a:srgbClr val="D9D9D9"/>
                </a:solidFill>
                <a:latin typeface="Garet"/>
                <a:ea typeface="Garet"/>
                <a:cs typeface="Garet"/>
                <a:sym typeface="Garet"/>
              </a:rPr>
              <a:t>As you dive deeper into Azure services, you'll discover further customization and optimization options to create truly robust and insightful data pipelines that help drive your business forward.</a:t>
            </a:r>
          </a:p>
          <a:p>
            <a:pPr algn="l">
              <a:lnSpc>
                <a:spcPts val="3499"/>
              </a:lnSpc>
            </a:pPr>
            <a:endParaRPr lang="en-US" sz="2499">
              <a:solidFill>
                <a:srgbClr val="D9D9D9"/>
              </a:solidFill>
              <a:latin typeface="Garet"/>
              <a:ea typeface="Garet"/>
              <a:cs typeface="Garet"/>
              <a:sym typeface="Gar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2487724" y="5152405"/>
            <a:ext cx="14312990" cy="2809875"/>
          </a:xfrm>
          <a:prstGeom prst="rect">
            <a:avLst/>
          </a:prstGeom>
        </p:spPr>
        <p:txBody>
          <a:bodyPr lIns="0" tIns="0" rIns="0" bIns="0" rtlCol="0" anchor="t">
            <a:spAutoFit/>
          </a:bodyPr>
          <a:lstStyle/>
          <a:p>
            <a:pPr algn="l">
              <a:lnSpc>
                <a:spcPts val="20809"/>
              </a:lnSpc>
            </a:pPr>
            <a:r>
              <a:rPr lang="en-US" sz="17340" b="1">
                <a:solidFill>
                  <a:srgbClr val="FFFFFF"/>
                </a:solidFill>
                <a:latin typeface="Poppins Bold"/>
                <a:ea typeface="Poppins Bold"/>
                <a:cs typeface="Poppins Bold"/>
                <a:sym typeface="Poppins Bold"/>
              </a:rPr>
              <a:t>THANK YOU</a:t>
            </a:r>
          </a:p>
        </p:txBody>
      </p:sp>
      <p:sp>
        <p:nvSpPr>
          <p:cNvPr id="3" name="Freeform 3"/>
          <p:cNvSpPr/>
          <p:nvPr/>
        </p:nvSpPr>
        <p:spPr>
          <a:xfrm flipH="1">
            <a:off x="7011552" y="4320370"/>
            <a:ext cx="11712558" cy="6367373"/>
          </a:xfrm>
          <a:custGeom>
            <a:avLst/>
            <a:gdLst/>
            <a:ahLst/>
            <a:cxnLst/>
            <a:rect l="l" t="t" r="r" b="b"/>
            <a:pathLst>
              <a:path w="11712558" h="6367373">
                <a:moveTo>
                  <a:pt x="11712558" y="0"/>
                </a:moveTo>
                <a:lnTo>
                  <a:pt x="0" y="0"/>
                </a:lnTo>
                <a:lnTo>
                  <a:pt x="0" y="6367372"/>
                </a:lnTo>
                <a:lnTo>
                  <a:pt x="11712558" y="6367372"/>
                </a:lnTo>
                <a:lnTo>
                  <a:pt x="1171255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503758" y="1653147"/>
            <a:ext cx="4989921" cy="498992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txBody>
            <a:bodyPr/>
            <a:lstStyle/>
            <a:p>
              <a:endParaRPr lang="en-US"/>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53007" y="4879306"/>
            <a:ext cx="3754548" cy="3754548"/>
          </a:xfrm>
          <a:custGeom>
            <a:avLst/>
            <a:gdLst/>
            <a:ahLst/>
            <a:cxnLst/>
            <a:rect l="l" t="t" r="r" b="b"/>
            <a:pathLst>
              <a:path w="3754548" h="3754548">
                <a:moveTo>
                  <a:pt x="0" y="0"/>
                </a:moveTo>
                <a:lnTo>
                  <a:pt x="3754547" y="0"/>
                </a:lnTo>
                <a:lnTo>
                  <a:pt x="3754547" y="3754547"/>
                </a:lnTo>
                <a:lnTo>
                  <a:pt x="0" y="3754547"/>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487724" y="2564731"/>
            <a:ext cx="14312990" cy="2314575"/>
          </a:xfrm>
          <a:prstGeom prst="rect">
            <a:avLst/>
          </a:prstGeom>
        </p:spPr>
        <p:txBody>
          <a:bodyPr lIns="0" tIns="0" rIns="0" bIns="0" rtlCol="0" anchor="t">
            <a:spAutoFit/>
          </a:bodyPr>
          <a:lstStyle/>
          <a:p>
            <a:pPr algn="l">
              <a:lnSpc>
                <a:spcPts val="3600"/>
              </a:lnSpc>
            </a:pPr>
            <a:r>
              <a:rPr lang="en-US" sz="3000" b="1">
                <a:solidFill>
                  <a:srgbClr val="FFFFFF"/>
                </a:solidFill>
                <a:latin typeface="Poppins Bold"/>
                <a:ea typeface="Poppins Bold"/>
                <a:cs typeface="Poppins Bold"/>
                <a:sym typeface="Poppins Bold"/>
              </a:rPr>
              <a:t>WE ENCOURAGE YOU TO EXPLORE AND LEARN MORE ABOUT EACH OF THE SERVICES WE SHOWCASED TODAY. THE KNOWLEDGE AND PRACTICAL EXPERIENCE GAINED FROM THIS PROJECT WILL EMPOWER YOU TO TACKLE EVEN MORE COMPLEX DATA ENGINEERING CHALLENGES IN THE FUTURE!</a:t>
            </a:r>
          </a:p>
          <a:p>
            <a:pPr algn="l">
              <a:lnSpc>
                <a:spcPts val="3600"/>
              </a:lnSpc>
            </a:pPr>
            <a:endParaRPr lang="en-US" sz="3000" b="1">
              <a:solidFill>
                <a:srgbClr val="FFFFFF"/>
              </a:solidFill>
              <a:latin typeface="Poppins Bold"/>
              <a:ea typeface="Poppins Bold"/>
              <a:cs typeface="Poppins Bold"/>
              <a:sym typeface="Poppi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3238940" y="5370865"/>
            <a:ext cx="11964383" cy="4698323"/>
            <a:chOff x="0" y="0"/>
            <a:chExt cx="812800" cy="319180"/>
          </a:xfrm>
        </p:grpSpPr>
        <p:sp>
          <p:nvSpPr>
            <p:cNvPr id="3" name="Freeform 3"/>
            <p:cNvSpPr/>
            <p:nvPr/>
          </p:nvSpPr>
          <p:spPr>
            <a:xfrm>
              <a:off x="0" y="0"/>
              <a:ext cx="812800" cy="319180"/>
            </a:xfrm>
            <a:custGeom>
              <a:avLst/>
              <a:gdLst/>
              <a:ahLst/>
              <a:cxnLst/>
              <a:rect l="l" t="t" r="r" b="b"/>
              <a:pathLst>
                <a:path w="812800" h="319180">
                  <a:moveTo>
                    <a:pt x="14883" y="0"/>
                  </a:moveTo>
                  <a:lnTo>
                    <a:pt x="797917" y="0"/>
                  </a:lnTo>
                  <a:cubicBezTo>
                    <a:pt x="806137" y="0"/>
                    <a:pt x="812800" y="6663"/>
                    <a:pt x="812800" y="14883"/>
                  </a:cubicBezTo>
                  <a:lnTo>
                    <a:pt x="812800" y="304298"/>
                  </a:lnTo>
                  <a:cubicBezTo>
                    <a:pt x="812800" y="312517"/>
                    <a:pt x="806137" y="319180"/>
                    <a:pt x="797917" y="319180"/>
                  </a:cubicBezTo>
                  <a:lnTo>
                    <a:pt x="14883" y="319180"/>
                  </a:lnTo>
                  <a:cubicBezTo>
                    <a:pt x="6663" y="319180"/>
                    <a:pt x="0" y="312517"/>
                    <a:pt x="0" y="304298"/>
                  </a:cubicBezTo>
                  <a:lnTo>
                    <a:pt x="0" y="14883"/>
                  </a:lnTo>
                  <a:cubicBezTo>
                    <a:pt x="0" y="6663"/>
                    <a:pt x="6663" y="0"/>
                    <a:pt x="14883" y="0"/>
                  </a:cubicBezTo>
                  <a:close/>
                </a:path>
              </a:pathLst>
            </a:custGeom>
            <a:blipFill>
              <a:blip r:embed="rId2"/>
              <a:stretch>
                <a:fillRect t="-69662"/>
              </a:stretch>
            </a:blipFill>
          </p:spPr>
          <p:txBody>
            <a:bodyPr/>
            <a:lstStyle/>
            <a:p>
              <a:endParaRPr lang="en-US"/>
            </a:p>
          </p:txBody>
        </p:sp>
      </p:grpSp>
      <p:grpSp>
        <p:nvGrpSpPr>
          <p:cNvPr id="4" name="Group 4"/>
          <p:cNvGrpSpPr/>
          <p:nvPr/>
        </p:nvGrpSpPr>
        <p:grpSpPr>
          <a:xfrm>
            <a:off x="-1415561" y="8299195"/>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txBody>
            <a:bodyPr/>
            <a:lstStyle/>
            <a:p>
              <a:endParaRPr lang="en-US"/>
            </a:p>
          </p:txBody>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66178" y="3272586"/>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txBody>
            <a:bodyPr/>
            <a:lstStyle/>
            <a:p>
              <a:endParaRPr lang="en-US"/>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771724" y="4375214"/>
            <a:ext cx="2495638" cy="2495638"/>
          </a:xfrm>
          <a:custGeom>
            <a:avLst/>
            <a:gdLst/>
            <a:ahLst/>
            <a:cxnLst/>
            <a:rect l="l" t="t" r="r" b="b"/>
            <a:pathLst>
              <a:path w="2495638" h="2495638">
                <a:moveTo>
                  <a:pt x="0" y="0"/>
                </a:moveTo>
                <a:lnTo>
                  <a:pt x="2495638" y="0"/>
                </a:lnTo>
                <a:lnTo>
                  <a:pt x="2495638" y="2495637"/>
                </a:lnTo>
                <a:lnTo>
                  <a:pt x="0" y="2495637"/>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247819" y="6472207"/>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1588124" y="2490702"/>
            <a:ext cx="15111753" cy="3132331"/>
          </a:xfrm>
          <a:prstGeom prst="rect">
            <a:avLst/>
          </a:prstGeom>
        </p:spPr>
        <p:txBody>
          <a:bodyPr lIns="0" tIns="0" rIns="0" bIns="0" rtlCol="0" anchor="t">
            <a:spAutoFit/>
          </a:bodyPr>
          <a:lstStyle/>
          <a:p>
            <a:pPr algn="l">
              <a:lnSpc>
                <a:spcPts val="4141"/>
              </a:lnSpc>
            </a:pPr>
            <a:r>
              <a:rPr lang="en-US" sz="3450">
                <a:solidFill>
                  <a:srgbClr val="D9D9D9"/>
                </a:solidFill>
                <a:latin typeface="Garet"/>
                <a:ea typeface="Garet"/>
                <a:cs typeface="Garet"/>
                <a:sym typeface="Garet"/>
              </a:rPr>
              <a:t>This presentation guides you through an end-to-end Azure data engineering project, focusing on migrating data from an on-premise SQL Server database to Azure for robust analysis and reporting. We'll break down the project into easy-to-understand sections, covering each stage of the process:</a:t>
            </a:r>
          </a:p>
          <a:p>
            <a:pPr algn="l">
              <a:lnSpc>
                <a:spcPts val="4141"/>
              </a:lnSpc>
            </a:pPr>
            <a:endParaRPr lang="en-US" sz="3450">
              <a:solidFill>
                <a:srgbClr val="D9D9D9"/>
              </a:solidFill>
              <a:latin typeface="Garet"/>
              <a:ea typeface="Garet"/>
              <a:cs typeface="Garet"/>
              <a:sym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V="1">
            <a:off x="8170386" y="-1058464"/>
            <a:ext cx="10622517" cy="5771568"/>
          </a:xfrm>
          <a:custGeom>
            <a:avLst/>
            <a:gdLst/>
            <a:ahLst/>
            <a:cxnLst/>
            <a:rect l="l" t="t" r="r" b="b"/>
            <a:pathLst>
              <a:path w="10622517" h="5771568">
                <a:moveTo>
                  <a:pt x="0" y="5771568"/>
                </a:moveTo>
                <a:lnTo>
                  <a:pt x="10622517" y="5771568"/>
                </a:lnTo>
                <a:lnTo>
                  <a:pt x="10622517" y="0"/>
                </a:lnTo>
                <a:lnTo>
                  <a:pt x="0" y="0"/>
                </a:lnTo>
                <a:lnTo>
                  <a:pt x="0" y="5771568"/>
                </a:lnTo>
                <a:close/>
              </a:path>
            </a:pathLst>
          </a:custGeom>
          <a:blipFill>
            <a:blip r:embed="rId2"/>
            <a:stretch>
              <a:fillRect/>
            </a:stretch>
          </a:blipFill>
        </p:spPr>
        <p:txBody>
          <a:bodyPr/>
          <a:lstStyle/>
          <a:p>
            <a:endParaRPr lang="en-US"/>
          </a:p>
        </p:txBody>
      </p:sp>
      <p:sp>
        <p:nvSpPr>
          <p:cNvPr id="3" name="Freeform 3"/>
          <p:cNvSpPr/>
          <p:nvPr/>
        </p:nvSpPr>
        <p:spPr>
          <a:xfrm>
            <a:off x="14388922" y="446661"/>
            <a:ext cx="2495638" cy="2495638"/>
          </a:xfrm>
          <a:custGeom>
            <a:avLst/>
            <a:gdLst/>
            <a:ahLst/>
            <a:cxnLst/>
            <a:rect l="l" t="t" r="r" b="b"/>
            <a:pathLst>
              <a:path w="2495638" h="2495638">
                <a:moveTo>
                  <a:pt x="0" y="0"/>
                </a:moveTo>
                <a:lnTo>
                  <a:pt x="2495637" y="0"/>
                </a:lnTo>
                <a:lnTo>
                  <a:pt x="2495637" y="2495638"/>
                </a:lnTo>
                <a:lnTo>
                  <a:pt x="0" y="2495638"/>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02028" y="5416091"/>
            <a:ext cx="1917346" cy="1736070"/>
          </a:xfrm>
          <a:custGeom>
            <a:avLst/>
            <a:gdLst/>
            <a:ahLst/>
            <a:cxnLst/>
            <a:rect l="l" t="t" r="r" b="b"/>
            <a:pathLst>
              <a:path w="1917346" h="1736070">
                <a:moveTo>
                  <a:pt x="0" y="0"/>
                </a:moveTo>
                <a:lnTo>
                  <a:pt x="1917345" y="0"/>
                </a:lnTo>
                <a:lnTo>
                  <a:pt x="1917345" y="1736069"/>
                </a:lnTo>
                <a:lnTo>
                  <a:pt x="0" y="1736069"/>
                </a:lnTo>
                <a:lnTo>
                  <a:pt x="0" y="0"/>
                </a:lnTo>
                <a:close/>
              </a:path>
            </a:pathLst>
          </a:custGeom>
          <a:blipFill>
            <a:blip r:embed="rId5">
              <a:alphaModFix amt="38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2043470" y="3224042"/>
            <a:ext cx="14201060" cy="5743897"/>
            <a:chOff x="0" y="0"/>
            <a:chExt cx="5524987" cy="2234689"/>
          </a:xfrm>
        </p:grpSpPr>
        <p:sp>
          <p:nvSpPr>
            <p:cNvPr id="6" name="Freeform 6"/>
            <p:cNvSpPr/>
            <p:nvPr/>
          </p:nvSpPr>
          <p:spPr>
            <a:xfrm>
              <a:off x="0" y="0"/>
              <a:ext cx="5524987" cy="2234689"/>
            </a:xfrm>
            <a:custGeom>
              <a:avLst/>
              <a:gdLst/>
              <a:ahLst/>
              <a:cxnLst/>
              <a:rect l="l" t="t" r="r" b="b"/>
              <a:pathLst>
                <a:path w="5524987" h="2234689">
                  <a:moveTo>
                    <a:pt x="27803" y="0"/>
                  </a:moveTo>
                  <a:lnTo>
                    <a:pt x="5497184" y="0"/>
                  </a:lnTo>
                  <a:cubicBezTo>
                    <a:pt x="5504558" y="0"/>
                    <a:pt x="5511629" y="2929"/>
                    <a:pt x="5516844" y="8143"/>
                  </a:cubicBezTo>
                  <a:cubicBezTo>
                    <a:pt x="5522058" y="13358"/>
                    <a:pt x="5524987" y="20429"/>
                    <a:pt x="5524987" y="27803"/>
                  </a:cubicBezTo>
                  <a:lnTo>
                    <a:pt x="5524987" y="2206886"/>
                  </a:lnTo>
                  <a:cubicBezTo>
                    <a:pt x="5524987" y="2222241"/>
                    <a:pt x="5512539" y="2234689"/>
                    <a:pt x="5497184" y="2234689"/>
                  </a:cubicBezTo>
                  <a:lnTo>
                    <a:pt x="27803" y="2234689"/>
                  </a:lnTo>
                  <a:cubicBezTo>
                    <a:pt x="12448" y="2234689"/>
                    <a:pt x="0" y="2222241"/>
                    <a:pt x="0" y="2206886"/>
                  </a:cubicBezTo>
                  <a:lnTo>
                    <a:pt x="0" y="27803"/>
                  </a:lnTo>
                  <a:cubicBezTo>
                    <a:pt x="0" y="12448"/>
                    <a:pt x="12448" y="0"/>
                    <a:pt x="27803" y="0"/>
                  </a:cubicBezTo>
                  <a:close/>
                </a:path>
              </a:pathLst>
            </a:custGeom>
            <a:solidFill>
              <a:srgbClr val="E2E2B6"/>
            </a:solidFill>
          </p:spPr>
          <p:txBody>
            <a:bodyPr/>
            <a:lstStyle/>
            <a:p>
              <a:endParaRPr lang="en-US"/>
            </a:p>
          </p:txBody>
        </p:sp>
        <p:sp>
          <p:nvSpPr>
            <p:cNvPr id="7" name="TextBox 7"/>
            <p:cNvSpPr txBox="1"/>
            <p:nvPr/>
          </p:nvSpPr>
          <p:spPr>
            <a:xfrm>
              <a:off x="0" y="-28575"/>
              <a:ext cx="5524987" cy="22632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1192297"/>
            <a:ext cx="11006793" cy="981075"/>
          </a:xfrm>
          <a:prstGeom prst="rect">
            <a:avLst/>
          </a:prstGeom>
        </p:spPr>
        <p:txBody>
          <a:bodyPr lIns="0" tIns="0" rIns="0" bIns="0" rtlCol="0" anchor="t">
            <a:spAutoFit/>
          </a:bodyPr>
          <a:lstStyle/>
          <a:p>
            <a:pPr algn="l">
              <a:lnSpc>
                <a:spcPts val="7200"/>
              </a:lnSpc>
            </a:pPr>
            <a:r>
              <a:rPr lang="en-US" sz="6000" b="1">
                <a:solidFill>
                  <a:srgbClr val="FFFFFF"/>
                </a:solidFill>
                <a:latin typeface="Poppins Bold"/>
                <a:ea typeface="Poppins Bold"/>
                <a:cs typeface="Poppins Bold"/>
                <a:sym typeface="Poppins Bold"/>
              </a:rPr>
              <a:t>1. PROJECT SCENARIO</a:t>
            </a:r>
          </a:p>
        </p:txBody>
      </p:sp>
      <p:sp>
        <p:nvSpPr>
          <p:cNvPr id="9" name="TextBox 9"/>
          <p:cNvSpPr txBox="1"/>
          <p:nvPr/>
        </p:nvSpPr>
        <p:spPr>
          <a:xfrm>
            <a:off x="3343941" y="3593313"/>
            <a:ext cx="11600117" cy="5391150"/>
          </a:xfrm>
          <a:prstGeom prst="rect">
            <a:avLst/>
          </a:prstGeom>
        </p:spPr>
        <p:txBody>
          <a:bodyPr lIns="0" tIns="0" rIns="0" bIns="0" rtlCol="0" anchor="t">
            <a:spAutoFit/>
          </a:bodyPr>
          <a:lstStyle/>
          <a:p>
            <a:pPr algn="l">
              <a:lnSpc>
                <a:spcPts val="4799"/>
              </a:lnSpc>
            </a:pPr>
            <a:r>
              <a:rPr lang="en-US" sz="3999">
                <a:solidFill>
                  <a:srgbClr val="372A28"/>
                </a:solidFill>
                <a:latin typeface="Garet"/>
                <a:ea typeface="Garet"/>
                <a:cs typeface="Garet"/>
                <a:sym typeface="Garet"/>
              </a:rPr>
              <a:t>Imagine a company with data residing in a traditional, on-premise SQL Server database. To leverage the power of cloud computing, we'll migrate this data to Azure. Our goal is to build a system that allows for seamless data ingestion, efficient transformations, secure loading, dynamic reporting, and robust security controls.</a:t>
            </a:r>
          </a:p>
          <a:p>
            <a:pPr algn="l">
              <a:lnSpc>
                <a:spcPts val="4799"/>
              </a:lnSpc>
            </a:pPr>
            <a:endParaRPr lang="en-US" sz="3999">
              <a:solidFill>
                <a:srgbClr val="372A28"/>
              </a:solidFill>
              <a:latin typeface="Garet"/>
              <a:ea typeface="Garet"/>
              <a:cs typeface="Garet"/>
              <a:sym typeface="Gare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40961" y="5143500"/>
            <a:ext cx="18428961" cy="5143500"/>
            <a:chOff x="0" y="0"/>
            <a:chExt cx="2855128" cy="796863"/>
          </a:xfrm>
        </p:grpSpPr>
        <p:sp>
          <p:nvSpPr>
            <p:cNvPr id="3" name="Freeform 3"/>
            <p:cNvSpPr/>
            <p:nvPr/>
          </p:nvSpPr>
          <p:spPr>
            <a:xfrm>
              <a:off x="0" y="0"/>
              <a:ext cx="2855128" cy="796863"/>
            </a:xfrm>
            <a:custGeom>
              <a:avLst/>
              <a:gdLst/>
              <a:ahLst/>
              <a:cxnLst/>
              <a:rect l="l" t="t" r="r" b="b"/>
              <a:pathLst>
                <a:path w="2855128" h="796863">
                  <a:moveTo>
                    <a:pt x="9662" y="0"/>
                  </a:moveTo>
                  <a:lnTo>
                    <a:pt x="2845466" y="0"/>
                  </a:lnTo>
                  <a:cubicBezTo>
                    <a:pt x="2848029" y="0"/>
                    <a:pt x="2850486" y="1018"/>
                    <a:pt x="2852298" y="2830"/>
                  </a:cubicBezTo>
                  <a:cubicBezTo>
                    <a:pt x="2854110" y="4642"/>
                    <a:pt x="2855128" y="7100"/>
                    <a:pt x="2855128" y="9662"/>
                  </a:cubicBezTo>
                  <a:lnTo>
                    <a:pt x="2855128" y="787201"/>
                  </a:lnTo>
                  <a:cubicBezTo>
                    <a:pt x="2855128" y="792537"/>
                    <a:pt x="2850802" y="796863"/>
                    <a:pt x="2845466" y="796863"/>
                  </a:cubicBezTo>
                  <a:lnTo>
                    <a:pt x="9662" y="796863"/>
                  </a:lnTo>
                  <a:cubicBezTo>
                    <a:pt x="7100" y="796863"/>
                    <a:pt x="4642" y="795845"/>
                    <a:pt x="2830" y="794033"/>
                  </a:cubicBezTo>
                  <a:cubicBezTo>
                    <a:pt x="1018" y="792221"/>
                    <a:pt x="0" y="789763"/>
                    <a:pt x="0" y="787201"/>
                  </a:cubicBezTo>
                  <a:lnTo>
                    <a:pt x="0" y="9662"/>
                  </a:lnTo>
                  <a:cubicBezTo>
                    <a:pt x="0" y="7100"/>
                    <a:pt x="1018" y="4642"/>
                    <a:pt x="2830" y="2830"/>
                  </a:cubicBezTo>
                  <a:cubicBezTo>
                    <a:pt x="4642" y="1018"/>
                    <a:pt x="7100" y="0"/>
                    <a:pt x="9662" y="0"/>
                  </a:cubicBezTo>
                  <a:close/>
                </a:path>
              </a:pathLst>
            </a:custGeom>
            <a:blipFill>
              <a:blip r:embed="rId2"/>
              <a:stretch>
                <a:fillRect t="-69581" b="-69581"/>
              </a:stretch>
            </a:blipFill>
          </p:spPr>
          <p:txBody>
            <a:bodyPr/>
            <a:lstStyle/>
            <a:p>
              <a:endParaRPr lang="en-US"/>
            </a:p>
          </p:txBody>
        </p:sp>
      </p:grpSp>
      <p:sp>
        <p:nvSpPr>
          <p:cNvPr id="4" name="TextBox 4"/>
          <p:cNvSpPr txBox="1"/>
          <p:nvPr/>
        </p:nvSpPr>
        <p:spPr>
          <a:xfrm>
            <a:off x="10460306" y="5491999"/>
            <a:ext cx="3535447" cy="685800"/>
          </a:xfrm>
          <a:prstGeom prst="rect">
            <a:avLst/>
          </a:prstGeom>
        </p:spPr>
        <p:txBody>
          <a:bodyPr lIns="0" tIns="0" rIns="0" bIns="0" rtlCol="0" anchor="t">
            <a:spAutoFit/>
          </a:bodyPr>
          <a:lstStyle/>
          <a:p>
            <a:pPr algn="l">
              <a:lnSpc>
                <a:spcPts val="2735"/>
              </a:lnSpc>
            </a:pPr>
            <a:r>
              <a:rPr lang="en-US" sz="2279">
                <a:solidFill>
                  <a:srgbClr val="372A28"/>
                </a:solidFill>
                <a:latin typeface="Garet"/>
                <a:ea typeface="Garet"/>
                <a:cs typeface="Garet"/>
                <a:sym typeface="Garet"/>
              </a:rPr>
              <a:t>Digital Literacy: Using technology wisely.</a:t>
            </a:r>
          </a:p>
        </p:txBody>
      </p:sp>
      <p:grpSp>
        <p:nvGrpSpPr>
          <p:cNvPr id="5" name="Group 5"/>
          <p:cNvGrpSpPr/>
          <p:nvPr/>
        </p:nvGrpSpPr>
        <p:grpSpPr>
          <a:xfrm>
            <a:off x="1475978" y="2154703"/>
            <a:ext cx="14350276" cy="2130851"/>
            <a:chOff x="0" y="0"/>
            <a:chExt cx="5583040" cy="829017"/>
          </a:xfrm>
        </p:grpSpPr>
        <p:sp>
          <p:nvSpPr>
            <p:cNvPr id="6" name="Freeform 6"/>
            <p:cNvSpPr/>
            <p:nvPr/>
          </p:nvSpPr>
          <p:spPr>
            <a:xfrm>
              <a:off x="0" y="0"/>
              <a:ext cx="5583041" cy="829017"/>
            </a:xfrm>
            <a:custGeom>
              <a:avLst/>
              <a:gdLst/>
              <a:ahLst/>
              <a:cxnLst/>
              <a:rect l="l" t="t" r="r" b="b"/>
              <a:pathLst>
                <a:path w="5583041" h="829017">
                  <a:moveTo>
                    <a:pt x="27514" y="0"/>
                  </a:moveTo>
                  <a:lnTo>
                    <a:pt x="5555526" y="0"/>
                  </a:lnTo>
                  <a:cubicBezTo>
                    <a:pt x="5570722" y="0"/>
                    <a:pt x="5583041" y="12319"/>
                    <a:pt x="5583041" y="27514"/>
                  </a:cubicBezTo>
                  <a:lnTo>
                    <a:pt x="5583041" y="801503"/>
                  </a:lnTo>
                  <a:cubicBezTo>
                    <a:pt x="5583041" y="816699"/>
                    <a:pt x="5570722" y="829017"/>
                    <a:pt x="5555526" y="829017"/>
                  </a:cubicBezTo>
                  <a:lnTo>
                    <a:pt x="27514" y="829017"/>
                  </a:lnTo>
                  <a:cubicBezTo>
                    <a:pt x="12319" y="829017"/>
                    <a:pt x="0" y="816699"/>
                    <a:pt x="0" y="801503"/>
                  </a:cubicBezTo>
                  <a:lnTo>
                    <a:pt x="0" y="27514"/>
                  </a:lnTo>
                  <a:cubicBezTo>
                    <a:pt x="0" y="12319"/>
                    <a:pt x="12319" y="0"/>
                    <a:pt x="27514" y="0"/>
                  </a:cubicBezTo>
                  <a:close/>
                </a:path>
              </a:pathLst>
            </a:custGeom>
            <a:solidFill>
              <a:srgbClr val="E2E2B6"/>
            </a:solidFill>
          </p:spPr>
          <p:txBody>
            <a:bodyPr/>
            <a:lstStyle/>
            <a:p>
              <a:endParaRPr lang="en-US"/>
            </a:p>
          </p:txBody>
        </p:sp>
        <p:sp>
          <p:nvSpPr>
            <p:cNvPr id="7" name="TextBox 7"/>
            <p:cNvSpPr txBox="1"/>
            <p:nvPr/>
          </p:nvSpPr>
          <p:spPr>
            <a:xfrm>
              <a:off x="0" y="-28575"/>
              <a:ext cx="5583040" cy="85759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475978" y="4426573"/>
            <a:ext cx="14350276" cy="2130851"/>
            <a:chOff x="0" y="0"/>
            <a:chExt cx="5583040" cy="829017"/>
          </a:xfrm>
        </p:grpSpPr>
        <p:sp>
          <p:nvSpPr>
            <p:cNvPr id="9" name="Freeform 9"/>
            <p:cNvSpPr/>
            <p:nvPr/>
          </p:nvSpPr>
          <p:spPr>
            <a:xfrm>
              <a:off x="0" y="0"/>
              <a:ext cx="5583041" cy="829017"/>
            </a:xfrm>
            <a:custGeom>
              <a:avLst/>
              <a:gdLst/>
              <a:ahLst/>
              <a:cxnLst/>
              <a:rect l="l" t="t" r="r" b="b"/>
              <a:pathLst>
                <a:path w="5583041" h="829017">
                  <a:moveTo>
                    <a:pt x="27514" y="0"/>
                  </a:moveTo>
                  <a:lnTo>
                    <a:pt x="5555526" y="0"/>
                  </a:lnTo>
                  <a:cubicBezTo>
                    <a:pt x="5570722" y="0"/>
                    <a:pt x="5583041" y="12319"/>
                    <a:pt x="5583041" y="27514"/>
                  </a:cubicBezTo>
                  <a:lnTo>
                    <a:pt x="5583041" y="801503"/>
                  </a:lnTo>
                  <a:cubicBezTo>
                    <a:pt x="5583041" y="816699"/>
                    <a:pt x="5570722" y="829017"/>
                    <a:pt x="5555526" y="829017"/>
                  </a:cubicBezTo>
                  <a:lnTo>
                    <a:pt x="27514" y="829017"/>
                  </a:lnTo>
                  <a:cubicBezTo>
                    <a:pt x="12319" y="829017"/>
                    <a:pt x="0" y="816699"/>
                    <a:pt x="0" y="801503"/>
                  </a:cubicBezTo>
                  <a:lnTo>
                    <a:pt x="0" y="27514"/>
                  </a:lnTo>
                  <a:cubicBezTo>
                    <a:pt x="0" y="12319"/>
                    <a:pt x="12319" y="0"/>
                    <a:pt x="27514" y="0"/>
                  </a:cubicBezTo>
                  <a:close/>
                </a:path>
              </a:pathLst>
            </a:custGeom>
            <a:solidFill>
              <a:srgbClr val="E2E2B6"/>
            </a:solidFill>
          </p:spPr>
          <p:txBody>
            <a:bodyPr/>
            <a:lstStyle/>
            <a:p>
              <a:endParaRPr lang="en-US"/>
            </a:p>
          </p:txBody>
        </p:sp>
        <p:sp>
          <p:nvSpPr>
            <p:cNvPr id="10" name="TextBox 10"/>
            <p:cNvSpPr txBox="1"/>
            <p:nvPr/>
          </p:nvSpPr>
          <p:spPr>
            <a:xfrm>
              <a:off x="0" y="-28575"/>
              <a:ext cx="5583040" cy="85759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05539" y="6700299"/>
            <a:ext cx="14320715" cy="3021822"/>
            <a:chOff x="0" y="0"/>
            <a:chExt cx="5571540" cy="1175654"/>
          </a:xfrm>
        </p:grpSpPr>
        <p:sp>
          <p:nvSpPr>
            <p:cNvPr id="12" name="Freeform 12"/>
            <p:cNvSpPr/>
            <p:nvPr/>
          </p:nvSpPr>
          <p:spPr>
            <a:xfrm>
              <a:off x="0" y="0"/>
              <a:ext cx="5571540" cy="1175654"/>
            </a:xfrm>
            <a:custGeom>
              <a:avLst/>
              <a:gdLst/>
              <a:ahLst/>
              <a:cxnLst/>
              <a:rect l="l" t="t" r="r" b="b"/>
              <a:pathLst>
                <a:path w="5571540" h="1175654">
                  <a:moveTo>
                    <a:pt x="27571" y="0"/>
                  </a:moveTo>
                  <a:lnTo>
                    <a:pt x="5543969" y="0"/>
                  </a:lnTo>
                  <a:cubicBezTo>
                    <a:pt x="5551281" y="0"/>
                    <a:pt x="5558294" y="2905"/>
                    <a:pt x="5563464" y="8075"/>
                  </a:cubicBezTo>
                  <a:cubicBezTo>
                    <a:pt x="5568635" y="13246"/>
                    <a:pt x="5571540" y="20259"/>
                    <a:pt x="5571540" y="27571"/>
                  </a:cubicBezTo>
                  <a:lnTo>
                    <a:pt x="5571540" y="1148082"/>
                  </a:lnTo>
                  <a:cubicBezTo>
                    <a:pt x="5571540" y="1163310"/>
                    <a:pt x="5559196" y="1175654"/>
                    <a:pt x="5543969" y="1175654"/>
                  </a:cubicBezTo>
                  <a:lnTo>
                    <a:pt x="27571" y="1175654"/>
                  </a:lnTo>
                  <a:cubicBezTo>
                    <a:pt x="12344" y="1175654"/>
                    <a:pt x="0" y="1163310"/>
                    <a:pt x="0" y="1148082"/>
                  </a:cubicBezTo>
                  <a:lnTo>
                    <a:pt x="0" y="27571"/>
                  </a:lnTo>
                  <a:cubicBezTo>
                    <a:pt x="0" y="12344"/>
                    <a:pt x="12344" y="0"/>
                    <a:pt x="27571" y="0"/>
                  </a:cubicBezTo>
                  <a:close/>
                </a:path>
              </a:pathLst>
            </a:custGeom>
            <a:solidFill>
              <a:srgbClr val="E2E2B6"/>
            </a:solidFill>
          </p:spPr>
          <p:txBody>
            <a:bodyPr/>
            <a:lstStyle/>
            <a:p>
              <a:endParaRPr lang="en-US"/>
            </a:p>
          </p:txBody>
        </p:sp>
        <p:sp>
          <p:nvSpPr>
            <p:cNvPr id="13" name="TextBox 13"/>
            <p:cNvSpPr txBox="1"/>
            <p:nvPr/>
          </p:nvSpPr>
          <p:spPr>
            <a:xfrm>
              <a:off x="0" y="-28575"/>
              <a:ext cx="5571540" cy="120422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3213488" y="-2020410"/>
            <a:ext cx="5225530" cy="522553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417756" y="709482"/>
            <a:ext cx="2678296" cy="2678296"/>
          </a:xfrm>
          <a:custGeom>
            <a:avLst/>
            <a:gdLst/>
            <a:ahLst/>
            <a:cxnLst/>
            <a:rect l="l" t="t" r="r" b="b"/>
            <a:pathLst>
              <a:path w="2678296" h="2678296">
                <a:moveTo>
                  <a:pt x="0" y="0"/>
                </a:moveTo>
                <a:lnTo>
                  <a:pt x="2678296" y="0"/>
                </a:lnTo>
                <a:lnTo>
                  <a:pt x="2678296" y="2678297"/>
                </a:lnTo>
                <a:lnTo>
                  <a:pt x="0" y="2678297"/>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1682904" y="1092046"/>
            <a:ext cx="10345052" cy="981075"/>
          </a:xfrm>
          <a:prstGeom prst="rect">
            <a:avLst/>
          </a:prstGeom>
        </p:spPr>
        <p:txBody>
          <a:bodyPr lIns="0" tIns="0" rIns="0" bIns="0" rtlCol="0" anchor="t">
            <a:spAutoFit/>
          </a:bodyPr>
          <a:lstStyle/>
          <a:p>
            <a:pPr algn="l">
              <a:lnSpc>
                <a:spcPts val="7200"/>
              </a:lnSpc>
            </a:pPr>
            <a:r>
              <a:rPr lang="en-US" sz="6000" b="1">
                <a:solidFill>
                  <a:srgbClr val="FFFFFF"/>
                </a:solidFill>
                <a:latin typeface="Poppins Bold"/>
                <a:ea typeface="Poppins Bold"/>
                <a:cs typeface="Poppins Bold"/>
                <a:sym typeface="Poppins Bold"/>
              </a:rPr>
              <a:t>2. TOOLS &amp; TECHNOLOGIES: </a:t>
            </a:r>
          </a:p>
        </p:txBody>
      </p:sp>
      <p:sp>
        <p:nvSpPr>
          <p:cNvPr id="19" name="TextBox 19"/>
          <p:cNvSpPr txBox="1"/>
          <p:nvPr/>
        </p:nvSpPr>
        <p:spPr>
          <a:xfrm>
            <a:off x="1837046" y="2390078"/>
            <a:ext cx="13989208" cy="189547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372A28"/>
                </a:solidFill>
                <a:latin typeface="Garet"/>
                <a:ea typeface="Garet"/>
                <a:cs typeface="Garet"/>
                <a:sym typeface="Garet"/>
              </a:rPr>
              <a:t>Azure Data Factory: The backbone of our data movement, responsible for extracting data from the source database and orchestrating the entire pipeline.</a:t>
            </a:r>
          </a:p>
          <a:p>
            <a:pPr marL="539749" lvl="1" indent="-269875" algn="l">
              <a:lnSpc>
                <a:spcPts val="2999"/>
              </a:lnSpc>
              <a:buFont typeface="Arial"/>
              <a:buChar char="•"/>
            </a:pPr>
            <a:r>
              <a:rPr lang="en-US" sz="2499">
                <a:solidFill>
                  <a:srgbClr val="372A28"/>
                </a:solidFill>
                <a:latin typeface="Garet"/>
                <a:ea typeface="Garet"/>
                <a:cs typeface="Garet"/>
                <a:sym typeface="Garet"/>
              </a:rPr>
              <a:t>Azure Synapse Analytics: Acts as our data warehouse, storing and serving transformed data for analysis.</a:t>
            </a:r>
          </a:p>
          <a:p>
            <a:pPr algn="l">
              <a:lnSpc>
                <a:spcPts val="3245"/>
              </a:lnSpc>
            </a:pPr>
            <a:endParaRPr lang="en-US" sz="2499">
              <a:solidFill>
                <a:srgbClr val="372A28"/>
              </a:solidFill>
              <a:latin typeface="Garet"/>
              <a:ea typeface="Garet"/>
              <a:cs typeface="Garet"/>
              <a:sym typeface="Garet"/>
            </a:endParaRPr>
          </a:p>
        </p:txBody>
      </p:sp>
      <p:sp>
        <p:nvSpPr>
          <p:cNvPr id="20" name="TextBox 20"/>
          <p:cNvSpPr txBox="1"/>
          <p:nvPr/>
        </p:nvSpPr>
        <p:spPr>
          <a:xfrm>
            <a:off x="1837046" y="6971603"/>
            <a:ext cx="13657701" cy="2600325"/>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372A28"/>
                </a:solidFill>
                <a:latin typeface="Garet"/>
                <a:ea typeface="Garet"/>
                <a:cs typeface="Garet"/>
                <a:sym typeface="Garet"/>
              </a:rPr>
              <a:t>Azure Active Directory: Forms the security layer, managing user access and permissions to ensure secure collaboration on the project.</a:t>
            </a:r>
          </a:p>
          <a:p>
            <a:pPr marL="539749" lvl="1" indent="-269875" algn="l">
              <a:lnSpc>
                <a:spcPts val="2999"/>
              </a:lnSpc>
              <a:buFont typeface="Arial"/>
              <a:buChar char="•"/>
            </a:pPr>
            <a:r>
              <a:rPr lang="en-US" sz="2499">
                <a:solidFill>
                  <a:srgbClr val="372A28"/>
                </a:solidFill>
                <a:latin typeface="Garet"/>
                <a:ea typeface="Garet"/>
                <a:cs typeface="Garet"/>
                <a:sym typeface="Garet"/>
              </a:rPr>
              <a:t>Azure Key Vault: Offers a secure location to store sensitive credentials like database logins, protecting them from unauthorized access.</a:t>
            </a:r>
          </a:p>
          <a:p>
            <a:pPr marL="539749" lvl="1" indent="-269875" algn="l">
              <a:lnSpc>
                <a:spcPts val="2999"/>
              </a:lnSpc>
              <a:buFont typeface="Arial"/>
              <a:buChar char="•"/>
            </a:pPr>
            <a:r>
              <a:rPr lang="en-US" sz="2499">
                <a:solidFill>
                  <a:srgbClr val="372A28"/>
                </a:solidFill>
                <a:latin typeface="Garet"/>
                <a:ea typeface="Garet"/>
                <a:cs typeface="Garet"/>
                <a:sym typeface="Garet"/>
              </a:rPr>
              <a:t>Power BI: Empowers us to create interactive dashboards and visualize data insights for effective data reporting and decision-making.</a:t>
            </a:r>
          </a:p>
          <a:p>
            <a:pPr algn="l">
              <a:lnSpc>
                <a:spcPts val="2999"/>
              </a:lnSpc>
            </a:pPr>
            <a:endParaRPr lang="en-US" sz="2499">
              <a:solidFill>
                <a:srgbClr val="372A28"/>
              </a:solidFill>
              <a:latin typeface="Garet"/>
              <a:ea typeface="Garet"/>
              <a:cs typeface="Garet"/>
              <a:sym typeface="Garet"/>
            </a:endParaRPr>
          </a:p>
        </p:txBody>
      </p:sp>
      <p:sp>
        <p:nvSpPr>
          <p:cNvPr id="21" name="TextBox 21"/>
          <p:cNvSpPr txBox="1"/>
          <p:nvPr/>
        </p:nvSpPr>
        <p:spPr>
          <a:xfrm>
            <a:off x="1837046" y="4599878"/>
            <a:ext cx="13657701" cy="2228850"/>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372A28"/>
                </a:solidFill>
                <a:latin typeface="Garet"/>
                <a:ea typeface="Garet"/>
                <a:cs typeface="Garet"/>
                <a:sym typeface="Garet"/>
              </a:rPr>
              <a:t>Azure Databricks: Enables us to perform complex data transformations using Python or SQL, ensuring high performance and scalability.</a:t>
            </a:r>
          </a:p>
          <a:p>
            <a:pPr marL="539749" lvl="1" indent="-269875" algn="l">
              <a:lnSpc>
                <a:spcPts val="2999"/>
              </a:lnSpc>
              <a:buFont typeface="Arial"/>
              <a:buChar char="•"/>
            </a:pPr>
            <a:r>
              <a:rPr lang="en-US" sz="2499">
                <a:solidFill>
                  <a:srgbClr val="372A28"/>
                </a:solidFill>
                <a:latin typeface="Garet"/>
                <a:ea typeface="Garet"/>
                <a:cs typeface="Garet"/>
                <a:sym typeface="Garet"/>
              </a:rPr>
              <a:t>Azure Data Lake: Serves as a scalable and cost-effective storage solution for our data, organizing it in bronze, silver, and gold containers to represent different stages of transformation.</a:t>
            </a:r>
          </a:p>
          <a:p>
            <a:pPr algn="l">
              <a:lnSpc>
                <a:spcPts val="2999"/>
              </a:lnSpc>
            </a:pPr>
            <a:endParaRPr lang="en-US" sz="2499">
              <a:solidFill>
                <a:srgbClr val="372A28"/>
              </a:solidFill>
              <a:latin typeface="Garet"/>
              <a:ea typeface="Garet"/>
              <a:cs typeface="Garet"/>
              <a:sym typeface="Gar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069219" y="7030323"/>
            <a:ext cx="6493366" cy="2451285"/>
            <a:chOff x="0" y="0"/>
            <a:chExt cx="2526274" cy="953684"/>
          </a:xfrm>
        </p:grpSpPr>
        <p:sp>
          <p:nvSpPr>
            <p:cNvPr id="3" name="Freeform 3"/>
            <p:cNvSpPr/>
            <p:nvPr/>
          </p:nvSpPr>
          <p:spPr>
            <a:xfrm>
              <a:off x="0" y="0"/>
              <a:ext cx="2526274" cy="953684"/>
            </a:xfrm>
            <a:custGeom>
              <a:avLst/>
              <a:gdLst/>
              <a:ahLst/>
              <a:cxnLst/>
              <a:rect l="l" t="t" r="r" b="b"/>
              <a:pathLst>
                <a:path w="2526274" h="953684">
                  <a:moveTo>
                    <a:pt x="60806" y="0"/>
                  </a:moveTo>
                  <a:lnTo>
                    <a:pt x="2465468" y="0"/>
                  </a:lnTo>
                  <a:cubicBezTo>
                    <a:pt x="2481594" y="0"/>
                    <a:pt x="2497061" y="6406"/>
                    <a:pt x="2508464" y="17810"/>
                  </a:cubicBezTo>
                  <a:cubicBezTo>
                    <a:pt x="2519868" y="29213"/>
                    <a:pt x="2526274" y="44680"/>
                    <a:pt x="2526274" y="60806"/>
                  </a:cubicBezTo>
                  <a:lnTo>
                    <a:pt x="2526274" y="892877"/>
                  </a:lnTo>
                  <a:cubicBezTo>
                    <a:pt x="2526274" y="909004"/>
                    <a:pt x="2519868" y="924471"/>
                    <a:pt x="2508464" y="935874"/>
                  </a:cubicBezTo>
                  <a:cubicBezTo>
                    <a:pt x="2497061" y="947277"/>
                    <a:pt x="2481594" y="953684"/>
                    <a:pt x="2465468" y="953684"/>
                  </a:cubicBezTo>
                  <a:lnTo>
                    <a:pt x="60806" y="953684"/>
                  </a:lnTo>
                  <a:cubicBezTo>
                    <a:pt x="44680" y="953684"/>
                    <a:pt x="29213" y="947277"/>
                    <a:pt x="17810" y="935874"/>
                  </a:cubicBezTo>
                  <a:cubicBezTo>
                    <a:pt x="6406" y="924471"/>
                    <a:pt x="0" y="909004"/>
                    <a:pt x="0" y="892877"/>
                  </a:cubicBezTo>
                  <a:lnTo>
                    <a:pt x="0" y="60806"/>
                  </a:lnTo>
                  <a:cubicBezTo>
                    <a:pt x="0" y="44680"/>
                    <a:pt x="6406" y="29213"/>
                    <a:pt x="17810" y="17810"/>
                  </a:cubicBezTo>
                  <a:cubicBezTo>
                    <a:pt x="29213" y="6406"/>
                    <a:pt x="44680" y="0"/>
                    <a:pt x="60806" y="0"/>
                  </a:cubicBezTo>
                  <a:close/>
                </a:path>
              </a:pathLst>
            </a:custGeom>
            <a:solidFill>
              <a:srgbClr val="E2E2B6"/>
            </a:solidFill>
          </p:spPr>
          <p:txBody>
            <a:bodyPr/>
            <a:lstStyle/>
            <a:p>
              <a:endParaRPr lang="en-US"/>
            </a:p>
          </p:txBody>
        </p:sp>
        <p:sp>
          <p:nvSpPr>
            <p:cNvPr id="4" name="TextBox 4"/>
            <p:cNvSpPr txBox="1"/>
            <p:nvPr/>
          </p:nvSpPr>
          <p:spPr>
            <a:xfrm>
              <a:off x="0" y="-28575"/>
              <a:ext cx="2526274" cy="98225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069219" y="1618284"/>
            <a:ext cx="6493366" cy="2421088"/>
            <a:chOff x="0" y="0"/>
            <a:chExt cx="2526274" cy="941935"/>
          </a:xfrm>
        </p:grpSpPr>
        <p:sp>
          <p:nvSpPr>
            <p:cNvPr id="6" name="Freeform 6"/>
            <p:cNvSpPr/>
            <p:nvPr/>
          </p:nvSpPr>
          <p:spPr>
            <a:xfrm>
              <a:off x="0" y="0"/>
              <a:ext cx="2526274" cy="941935"/>
            </a:xfrm>
            <a:custGeom>
              <a:avLst/>
              <a:gdLst/>
              <a:ahLst/>
              <a:cxnLst/>
              <a:rect l="l" t="t" r="r" b="b"/>
              <a:pathLst>
                <a:path w="2526274" h="941935">
                  <a:moveTo>
                    <a:pt x="60806" y="0"/>
                  </a:moveTo>
                  <a:lnTo>
                    <a:pt x="2465468" y="0"/>
                  </a:lnTo>
                  <a:cubicBezTo>
                    <a:pt x="2481594" y="0"/>
                    <a:pt x="2497061" y="6406"/>
                    <a:pt x="2508464" y="17810"/>
                  </a:cubicBezTo>
                  <a:cubicBezTo>
                    <a:pt x="2519868" y="29213"/>
                    <a:pt x="2526274" y="44680"/>
                    <a:pt x="2526274" y="60806"/>
                  </a:cubicBezTo>
                  <a:lnTo>
                    <a:pt x="2526274" y="881129"/>
                  </a:lnTo>
                  <a:cubicBezTo>
                    <a:pt x="2526274" y="897256"/>
                    <a:pt x="2519868" y="912722"/>
                    <a:pt x="2508464" y="924126"/>
                  </a:cubicBezTo>
                  <a:cubicBezTo>
                    <a:pt x="2497061" y="935529"/>
                    <a:pt x="2481594" y="941935"/>
                    <a:pt x="2465468" y="941935"/>
                  </a:cubicBezTo>
                  <a:lnTo>
                    <a:pt x="60806" y="941935"/>
                  </a:lnTo>
                  <a:cubicBezTo>
                    <a:pt x="44680" y="941935"/>
                    <a:pt x="29213" y="935529"/>
                    <a:pt x="17810" y="924126"/>
                  </a:cubicBezTo>
                  <a:cubicBezTo>
                    <a:pt x="6406" y="912722"/>
                    <a:pt x="0" y="897256"/>
                    <a:pt x="0" y="881129"/>
                  </a:cubicBezTo>
                  <a:lnTo>
                    <a:pt x="0" y="60806"/>
                  </a:lnTo>
                  <a:cubicBezTo>
                    <a:pt x="0" y="44680"/>
                    <a:pt x="6406" y="29213"/>
                    <a:pt x="17810" y="17810"/>
                  </a:cubicBezTo>
                  <a:cubicBezTo>
                    <a:pt x="29213" y="6406"/>
                    <a:pt x="44680" y="0"/>
                    <a:pt x="60806" y="0"/>
                  </a:cubicBezTo>
                  <a:close/>
                </a:path>
              </a:pathLst>
            </a:custGeom>
            <a:solidFill>
              <a:srgbClr val="E2E2B6"/>
            </a:solidFill>
          </p:spPr>
          <p:txBody>
            <a:bodyPr/>
            <a:lstStyle/>
            <a:p>
              <a:endParaRPr lang="en-US"/>
            </a:p>
          </p:txBody>
        </p:sp>
        <p:sp>
          <p:nvSpPr>
            <p:cNvPr id="7" name="TextBox 7"/>
            <p:cNvSpPr txBox="1"/>
            <p:nvPr/>
          </p:nvSpPr>
          <p:spPr>
            <a:xfrm>
              <a:off x="0" y="-28575"/>
              <a:ext cx="2526274" cy="97051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069219" y="4281453"/>
            <a:ext cx="6493366" cy="2373762"/>
            <a:chOff x="0" y="0"/>
            <a:chExt cx="2526274" cy="923523"/>
          </a:xfrm>
        </p:grpSpPr>
        <p:sp>
          <p:nvSpPr>
            <p:cNvPr id="9" name="Freeform 9"/>
            <p:cNvSpPr/>
            <p:nvPr/>
          </p:nvSpPr>
          <p:spPr>
            <a:xfrm>
              <a:off x="0" y="0"/>
              <a:ext cx="2526274" cy="923523"/>
            </a:xfrm>
            <a:custGeom>
              <a:avLst/>
              <a:gdLst/>
              <a:ahLst/>
              <a:cxnLst/>
              <a:rect l="l" t="t" r="r" b="b"/>
              <a:pathLst>
                <a:path w="2526274" h="923523">
                  <a:moveTo>
                    <a:pt x="60806" y="0"/>
                  </a:moveTo>
                  <a:lnTo>
                    <a:pt x="2465468" y="0"/>
                  </a:lnTo>
                  <a:cubicBezTo>
                    <a:pt x="2481594" y="0"/>
                    <a:pt x="2497061" y="6406"/>
                    <a:pt x="2508464" y="17810"/>
                  </a:cubicBezTo>
                  <a:cubicBezTo>
                    <a:pt x="2519868" y="29213"/>
                    <a:pt x="2526274" y="44680"/>
                    <a:pt x="2526274" y="60806"/>
                  </a:cubicBezTo>
                  <a:lnTo>
                    <a:pt x="2526274" y="862717"/>
                  </a:lnTo>
                  <a:cubicBezTo>
                    <a:pt x="2526274" y="878843"/>
                    <a:pt x="2519868" y="894310"/>
                    <a:pt x="2508464" y="905713"/>
                  </a:cubicBezTo>
                  <a:cubicBezTo>
                    <a:pt x="2497061" y="917117"/>
                    <a:pt x="2481594" y="923523"/>
                    <a:pt x="2465468" y="923523"/>
                  </a:cubicBezTo>
                  <a:lnTo>
                    <a:pt x="60806" y="923523"/>
                  </a:lnTo>
                  <a:cubicBezTo>
                    <a:pt x="44680" y="923523"/>
                    <a:pt x="29213" y="917117"/>
                    <a:pt x="17810" y="905713"/>
                  </a:cubicBezTo>
                  <a:cubicBezTo>
                    <a:pt x="6406" y="894310"/>
                    <a:pt x="0" y="878843"/>
                    <a:pt x="0" y="862717"/>
                  </a:cubicBezTo>
                  <a:lnTo>
                    <a:pt x="0" y="60806"/>
                  </a:lnTo>
                  <a:cubicBezTo>
                    <a:pt x="0" y="44680"/>
                    <a:pt x="6406" y="29213"/>
                    <a:pt x="17810" y="17810"/>
                  </a:cubicBezTo>
                  <a:cubicBezTo>
                    <a:pt x="29213" y="6406"/>
                    <a:pt x="44680" y="0"/>
                    <a:pt x="60806" y="0"/>
                  </a:cubicBezTo>
                  <a:close/>
                </a:path>
              </a:pathLst>
            </a:custGeom>
            <a:solidFill>
              <a:srgbClr val="E2E2B6"/>
            </a:solidFill>
          </p:spPr>
          <p:txBody>
            <a:bodyPr/>
            <a:lstStyle/>
            <a:p>
              <a:endParaRPr lang="en-US"/>
            </a:p>
          </p:txBody>
        </p:sp>
        <p:sp>
          <p:nvSpPr>
            <p:cNvPr id="10" name="TextBox 10"/>
            <p:cNvSpPr txBox="1"/>
            <p:nvPr/>
          </p:nvSpPr>
          <p:spPr>
            <a:xfrm>
              <a:off x="0" y="-28575"/>
              <a:ext cx="2526274" cy="95209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179465" y="2337094"/>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714225" y="4315698"/>
            <a:ext cx="9605913" cy="2486025"/>
          </a:xfrm>
          <a:prstGeom prst="rect">
            <a:avLst/>
          </a:prstGeom>
        </p:spPr>
        <p:txBody>
          <a:bodyPr lIns="0" tIns="0" rIns="0" bIns="0" rtlCol="0" anchor="t">
            <a:spAutoFit/>
          </a:bodyPr>
          <a:lstStyle/>
          <a:p>
            <a:pPr algn="l">
              <a:lnSpc>
                <a:spcPts val="6000"/>
              </a:lnSpc>
            </a:pPr>
            <a:r>
              <a:rPr lang="en-US" sz="5000" b="1">
                <a:solidFill>
                  <a:srgbClr val="FFFFFF"/>
                </a:solidFill>
                <a:latin typeface="Poppins Bold"/>
                <a:ea typeface="Poppins Bold"/>
                <a:cs typeface="Poppins Bold"/>
                <a:sym typeface="Poppins Bold"/>
              </a:rPr>
              <a:t>3. ENVIRONMENT SETUP: BUILDING THE FOUNDATION</a:t>
            </a:r>
          </a:p>
          <a:p>
            <a:pPr algn="l">
              <a:lnSpc>
                <a:spcPts val="7200"/>
              </a:lnSpc>
            </a:pPr>
            <a:endParaRPr lang="en-US" sz="5000" b="1">
              <a:solidFill>
                <a:srgbClr val="FFFFFF"/>
              </a:solidFill>
              <a:latin typeface="Poppins Bold"/>
              <a:ea typeface="Poppins Bold"/>
              <a:cs typeface="Poppins Bold"/>
              <a:sym typeface="Poppins Bold"/>
            </a:endParaRPr>
          </a:p>
        </p:txBody>
      </p:sp>
      <p:sp>
        <p:nvSpPr>
          <p:cNvPr id="13" name="TextBox 13"/>
          <p:cNvSpPr txBox="1"/>
          <p:nvPr/>
        </p:nvSpPr>
        <p:spPr>
          <a:xfrm>
            <a:off x="10031669" y="7344648"/>
            <a:ext cx="6523778" cy="2295525"/>
          </a:xfrm>
          <a:prstGeom prst="rect">
            <a:avLst/>
          </a:prstGeom>
        </p:spPr>
        <p:txBody>
          <a:bodyPr lIns="0" tIns="0" rIns="0" bIns="0" rtlCol="0" anchor="t">
            <a:spAutoFit/>
          </a:bodyPr>
          <a:lstStyle/>
          <a:p>
            <a:pPr marL="539751" lvl="1" indent="-269876" algn="l">
              <a:lnSpc>
                <a:spcPts val="3000"/>
              </a:lnSpc>
              <a:buFont typeface="Arial"/>
              <a:buChar char="•"/>
            </a:pPr>
            <a:r>
              <a:rPr lang="en-US" sz="2500">
                <a:solidFill>
                  <a:srgbClr val="372A28"/>
                </a:solidFill>
                <a:latin typeface="Garet"/>
                <a:ea typeface="Garet"/>
                <a:cs typeface="Garet"/>
                <a:sym typeface="Garet"/>
              </a:rPr>
              <a:t>We'll also show how to store sensitive login credentials within Azure Key Vault, safeguarding them from unauthorized access and reinforcing data security.</a:t>
            </a:r>
          </a:p>
          <a:p>
            <a:pPr algn="l">
              <a:lnSpc>
                <a:spcPts val="3000"/>
              </a:lnSpc>
            </a:pPr>
            <a:endParaRPr lang="en-US" sz="2500">
              <a:solidFill>
                <a:srgbClr val="372A28"/>
              </a:solidFill>
              <a:latin typeface="Garet"/>
              <a:ea typeface="Garet"/>
              <a:cs typeface="Garet"/>
              <a:sym typeface="Garet"/>
            </a:endParaRPr>
          </a:p>
        </p:txBody>
      </p:sp>
      <p:sp>
        <p:nvSpPr>
          <p:cNvPr id="14" name="TextBox 14"/>
          <p:cNvSpPr txBox="1"/>
          <p:nvPr/>
        </p:nvSpPr>
        <p:spPr>
          <a:xfrm>
            <a:off x="10320138" y="1985928"/>
            <a:ext cx="5946838" cy="2295525"/>
          </a:xfrm>
          <a:prstGeom prst="rect">
            <a:avLst/>
          </a:prstGeom>
        </p:spPr>
        <p:txBody>
          <a:bodyPr lIns="0" tIns="0" rIns="0" bIns="0" rtlCol="0" anchor="t">
            <a:spAutoFit/>
          </a:bodyPr>
          <a:lstStyle/>
          <a:p>
            <a:pPr marL="539751" lvl="1" indent="-269876" algn="l">
              <a:lnSpc>
                <a:spcPts val="3000"/>
              </a:lnSpc>
              <a:buFont typeface="Arial"/>
              <a:buChar char="•"/>
            </a:pPr>
            <a:r>
              <a:rPr lang="en-US" sz="2500">
                <a:solidFill>
                  <a:srgbClr val="372A28"/>
                </a:solidFill>
                <a:latin typeface="Garet"/>
                <a:ea typeface="Garet"/>
                <a:cs typeface="Garet"/>
                <a:sym typeface="Garet"/>
              </a:rPr>
              <a:t>Although we pre-created the required Azure resources to save time, we'll showcase the process of creating them in the Azure portal.</a:t>
            </a:r>
          </a:p>
          <a:p>
            <a:pPr algn="l">
              <a:lnSpc>
                <a:spcPts val="3000"/>
              </a:lnSpc>
            </a:pPr>
            <a:endParaRPr lang="en-US" sz="2500">
              <a:solidFill>
                <a:srgbClr val="372A28"/>
              </a:solidFill>
              <a:latin typeface="Garet"/>
              <a:ea typeface="Garet"/>
              <a:cs typeface="Garet"/>
              <a:sym typeface="Garet"/>
            </a:endParaRPr>
          </a:p>
        </p:txBody>
      </p:sp>
      <p:sp>
        <p:nvSpPr>
          <p:cNvPr id="15" name="TextBox 15"/>
          <p:cNvSpPr txBox="1"/>
          <p:nvPr/>
        </p:nvSpPr>
        <p:spPr>
          <a:xfrm>
            <a:off x="10320138" y="4353798"/>
            <a:ext cx="5946838" cy="2676525"/>
          </a:xfrm>
          <a:prstGeom prst="rect">
            <a:avLst/>
          </a:prstGeom>
        </p:spPr>
        <p:txBody>
          <a:bodyPr lIns="0" tIns="0" rIns="0" bIns="0" rtlCol="0" anchor="t">
            <a:spAutoFit/>
          </a:bodyPr>
          <a:lstStyle/>
          <a:p>
            <a:pPr marL="539751" lvl="1" indent="-269876" algn="l">
              <a:lnSpc>
                <a:spcPts val="3000"/>
              </a:lnSpc>
              <a:buFont typeface="Arial"/>
              <a:buChar char="•"/>
            </a:pPr>
            <a:r>
              <a:rPr lang="en-US" sz="2500">
                <a:solidFill>
                  <a:srgbClr val="372A28"/>
                </a:solidFill>
                <a:latin typeface="Garet"/>
                <a:ea typeface="Garet"/>
                <a:cs typeface="Garet"/>
                <a:sym typeface="Garet"/>
              </a:rPr>
              <a:t>A critical step is setting up a self-hosted Integration Runtime, which acts as a secure bridge between the on-premise SQL Server and Azure, allowing seamless data transfer.</a:t>
            </a:r>
          </a:p>
          <a:p>
            <a:pPr algn="l">
              <a:lnSpc>
                <a:spcPts val="3000"/>
              </a:lnSpc>
            </a:pPr>
            <a:endParaRPr lang="en-US" sz="2500">
              <a:solidFill>
                <a:srgbClr val="372A28"/>
              </a:solidFill>
              <a:latin typeface="Garet"/>
              <a:ea typeface="Garet"/>
              <a:cs typeface="Garet"/>
              <a:sym typeface="Garet"/>
            </a:endParaRPr>
          </a:p>
        </p:txBody>
      </p:sp>
      <p:sp>
        <p:nvSpPr>
          <p:cNvPr id="16" name="Freeform 16"/>
          <p:cNvSpPr/>
          <p:nvPr/>
        </p:nvSpPr>
        <p:spPr>
          <a:xfrm>
            <a:off x="17040181" y="7320018"/>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006282" y="3773709"/>
            <a:ext cx="10917669" cy="5662943"/>
            <a:chOff x="0" y="0"/>
            <a:chExt cx="4247569" cy="2203194"/>
          </a:xfrm>
        </p:grpSpPr>
        <p:sp>
          <p:nvSpPr>
            <p:cNvPr id="3" name="Freeform 3"/>
            <p:cNvSpPr/>
            <p:nvPr/>
          </p:nvSpPr>
          <p:spPr>
            <a:xfrm>
              <a:off x="0" y="0"/>
              <a:ext cx="4247569" cy="2203194"/>
            </a:xfrm>
            <a:custGeom>
              <a:avLst/>
              <a:gdLst/>
              <a:ahLst/>
              <a:cxnLst/>
              <a:rect l="l" t="t" r="r" b="b"/>
              <a:pathLst>
                <a:path w="4247569" h="2203194">
                  <a:moveTo>
                    <a:pt x="36165" y="0"/>
                  </a:moveTo>
                  <a:lnTo>
                    <a:pt x="4211404" y="0"/>
                  </a:lnTo>
                  <a:cubicBezTo>
                    <a:pt x="4231377" y="0"/>
                    <a:pt x="4247569" y="16192"/>
                    <a:pt x="4247569" y="36165"/>
                  </a:cubicBezTo>
                  <a:lnTo>
                    <a:pt x="4247569" y="2167029"/>
                  </a:lnTo>
                  <a:cubicBezTo>
                    <a:pt x="4247569" y="2187002"/>
                    <a:pt x="4231377" y="2203194"/>
                    <a:pt x="4211404" y="2203194"/>
                  </a:cubicBezTo>
                  <a:lnTo>
                    <a:pt x="36165" y="2203194"/>
                  </a:lnTo>
                  <a:cubicBezTo>
                    <a:pt x="16192" y="2203194"/>
                    <a:pt x="0" y="2187002"/>
                    <a:pt x="0" y="2167029"/>
                  </a:cubicBezTo>
                  <a:lnTo>
                    <a:pt x="0" y="36165"/>
                  </a:lnTo>
                  <a:cubicBezTo>
                    <a:pt x="0" y="16192"/>
                    <a:pt x="16192" y="0"/>
                    <a:pt x="36165" y="0"/>
                  </a:cubicBezTo>
                  <a:close/>
                </a:path>
              </a:pathLst>
            </a:custGeom>
            <a:solidFill>
              <a:srgbClr val="E2E2B6"/>
            </a:solidFill>
          </p:spPr>
          <p:txBody>
            <a:bodyPr/>
            <a:lstStyle/>
            <a:p>
              <a:endParaRPr lang="en-US"/>
            </a:p>
          </p:txBody>
        </p:sp>
        <p:sp>
          <p:nvSpPr>
            <p:cNvPr id="4" name="TextBox 4"/>
            <p:cNvSpPr txBox="1"/>
            <p:nvPr/>
          </p:nvSpPr>
          <p:spPr>
            <a:xfrm>
              <a:off x="0" y="-28575"/>
              <a:ext cx="4247569" cy="223176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13051" y="4491904"/>
            <a:ext cx="6890652" cy="4226553"/>
            <a:chOff x="0" y="0"/>
            <a:chExt cx="1067542" cy="654804"/>
          </a:xfrm>
        </p:grpSpPr>
        <p:sp>
          <p:nvSpPr>
            <p:cNvPr id="6" name="Freeform 6"/>
            <p:cNvSpPr/>
            <p:nvPr/>
          </p:nvSpPr>
          <p:spPr>
            <a:xfrm>
              <a:off x="0" y="0"/>
              <a:ext cx="1067542" cy="654804"/>
            </a:xfrm>
            <a:custGeom>
              <a:avLst/>
              <a:gdLst/>
              <a:ahLst/>
              <a:cxnLst/>
              <a:rect l="l" t="t" r="r" b="b"/>
              <a:pathLst>
                <a:path w="1067542" h="654804">
                  <a:moveTo>
                    <a:pt x="25841" y="0"/>
                  </a:moveTo>
                  <a:lnTo>
                    <a:pt x="1041701" y="0"/>
                  </a:lnTo>
                  <a:cubicBezTo>
                    <a:pt x="1055973" y="0"/>
                    <a:pt x="1067542" y="11570"/>
                    <a:pt x="1067542" y="25841"/>
                  </a:cubicBezTo>
                  <a:lnTo>
                    <a:pt x="1067542" y="628962"/>
                  </a:lnTo>
                  <a:cubicBezTo>
                    <a:pt x="1067542" y="635816"/>
                    <a:pt x="1064820" y="642389"/>
                    <a:pt x="1059973" y="647235"/>
                  </a:cubicBezTo>
                  <a:cubicBezTo>
                    <a:pt x="1055127" y="652081"/>
                    <a:pt x="1048555" y="654804"/>
                    <a:pt x="1041701" y="654804"/>
                  </a:cubicBezTo>
                  <a:lnTo>
                    <a:pt x="25841" y="654804"/>
                  </a:lnTo>
                  <a:cubicBezTo>
                    <a:pt x="11570" y="654804"/>
                    <a:pt x="0" y="643234"/>
                    <a:pt x="0" y="628962"/>
                  </a:cubicBezTo>
                  <a:lnTo>
                    <a:pt x="0" y="25841"/>
                  </a:lnTo>
                  <a:cubicBezTo>
                    <a:pt x="0" y="11570"/>
                    <a:pt x="11570" y="0"/>
                    <a:pt x="25841" y="0"/>
                  </a:cubicBezTo>
                  <a:close/>
                </a:path>
              </a:pathLst>
            </a:custGeom>
            <a:blipFill>
              <a:blip r:embed="rId2"/>
              <a:stretch>
                <a:fillRect t="-4344" b="-4344"/>
              </a:stretch>
            </a:blipFill>
          </p:spPr>
          <p:txBody>
            <a:bodyPr/>
            <a:lstStyle/>
            <a:p>
              <a:endParaRPr lang="en-US"/>
            </a:p>
          </p:txBody>
        </p:sp>
      </p:grpSp>
      <p:sp>
        <p:nvSpPr>
          <p:cNvPr id="7" name="Freeform 7"/>
          <p:cNvSpPr/>
          <p:nvPr/>
        </p:nvSpPr>
        <p:spPr>
          <a:xfrm flipH="1" flipV="1">
            <a:off x="11836056" y="-443753"/>
            <a:ext cx="7315200" cy="3976809"/>
          </a:xfrm>
          <a:custGeom>
            <a:avLst/>
            <a:gdLst/>
            <a:ahLst/>
            <a:cxnLst/>
            <a:rect l="l" t="t" r="r" b="b"/>
            <a:pathLst>
              <a:path w="7315200" h="3976809">
                <a:moveTo>
                  <a:pt x="7315200" y="3976809"/>
                </a:moveTo>
                <a:lnTo>
                  <a:pt x="0" y="3976809"/>
                </a:lnTo>
                <a:lnTo>
                  <a:pt x="0" y="0"/>
                </a:lnTo>
                <a:lnTo>
                  <a:pt x="7315200" y="0"/>
                </a:lnTo>
                <a:lnTo>
                  <a:pt x="7315200" y="397680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513051" y="1477976"/>
            <a:ext cx="13262794" cy="2809875"/>
          </a:xfrm>
          <a:prstGeom prst="rect">
            <a:avLst/>
          </a:prstGeom>
        </p:spPr>
        <p:txBody>
          <a:bodyPr lIns="0" tIns="0" rIns="0" bIns="0" rtlCol="0" anchor="t">
            <a:spAutoFit/>
          </a:bodyPr>
          <a:lstStyle/>
          <a:p>
            <a:pPr algn="l">
              <a:lnSpc>
                <a:spcPts val="7200"/>
              </a:lnSpc>
            </a:pPr>
            <a:r>
              <a:rPr lang="en-US" sz="6000" b="1">
                <a:solidFill>
                  <a:srgbClr val="FFFFFF"/>
                </a:solidFill>
                <a:latin typeface="Poppins Bold"/>
                <a:ea typeface="Poppins Bold"/>
                <a:cs typeface="Poppins Bold"/>
                <a:sym typeface="Poppins Bold"/>
              </a:rPr>
              <a:t>4. DATA INGESTION: </a:t>
            </a:r>
          </a:p>
          <a:p>
            <a:pPr algn="l">
              <a:lnSpc>
                <a:spcPts val="7200"/>
              </a:lnSpc>
            </a:pPr>
            <a:r>
              <a:rPr lang="en-US" sz="6000" b="1">
                <a:solidFill>
                  <a:srgbClr val="FFFFFF"/>
                </a:solidFill>
                <a:latin typeface="Poppins Bold"/>
                <a:ea typeface="Poppins Bold"/>
                <a:cs typeface="Poppins Bold"/>
                <a:sym typeface="Poppins Bold"/>
              </a:rPr>
              <a:t>BRINGING THE DATA TO AZURE</a:t>
            </a:r>
          </a:p>
          <a:p>
            <a:pPr algn="l">
              <a:lnSpc>
                <a:spcPts val="7200"/>
              </a:lnSpc>
            </a:pPr>
            <a:endParaRPr lang="en-US" sz="6000" b="1">
              <a:solidFill>
                <a:srgbClr val="FFFFFF"/>
              </a:solidFill>
              <a:latin typeface="Poppins Bold"/>
              <a:ea typeface="Poppins Bold"/>
              <a:cs typeface="Poppins Bold"/>
              <a:sym typeface="Poppins Bold"/>
            </a:endParaRPr>
          </a:p>
        </p:txBody>
      </p:sp>
      <p:sp>
        <p:nvSpPr>
          <p:cNvPr id="9" name="TextBox 9"/>
          <p:cNvSpPr txBox="1"/>
          <p:nvPr/>
        </p:nvSpPr>
        <p:spPr>
          <a:xfrm>
            <a:off x="8403703" y="4686300"/>
            <a:ext cx="9884297" cy="4457700"/>
          </a:xfrm>
          <a:prstGeom prst="rect">
            <a:avLst/>
          </a:prstGeom>
        </p:spPr>
        <p:txBody>
          <a:bodyPr lIns="0" tIns="0" rIns="0" bIns="0" rtlCol="0" anchor="t">
            <a:spAutoFit/>
          </a:bodyPr>
          <a:lstStyle/>
          <a:p>
            <a:pPr marL="539749" lvl="1" indent="-269875" algn="l">
              <a:lnSpc>
                <a:spcPts val="2999"/>
              </a:lnSpc>
              <a:buFont typeface="Arial"/>
              <a:buChar char="•"/>
            </a:pPr>
            <a:r>
              <a:rPr lang="en-US" sz="2499">
                <a:solidFill>
                  <a:srgbClr val="372A28"/>
                </a:solidFill>
                <a:latin typeface="Garet"/>
                <a:ea typeface="Garet"/>
                <a:cs typeface="Garet"/>
                <a:sym typeface="Garet"/>
              </a:rPr>
              <a:t>Using Azure Data Factory, we'll establish a connection with the on-premise SQL Server database and build pipelines to bring the data over.</a:t>
            </a:r>
          </a:p>
          <a:p>
            <a:pPr marL="539749" lvl="1" indent="-269875" algn="l">
              <a:lnSpc>
                <a:spcPts val="2999"/>
              </a:lnSpc>
              <a:buFont typeface="Arial"/>
              <a:buChar char="•"/>
            </a:pPr>
            <a:r>
              <a:rPr lang="en-US" sz="2499">
                <a:solidFill>
                  <a:srgbClr val="372A28"/>
                </a:solidFill>
                <a:latin typeface="Garet"/>
                <a:ea typeface="Garet"/>
                <a:cs typeface="Garet"/>
                <a:sym typeface="Garet"/>
              </a:rPr>
              <a:t>For clarity, we'll demonstrate the initial process using a single table, "address", showing you how data gets copied into the "bronze" container within Data Lake.</a:t>
            </a:r>
          </a:p>
          <a:p>
            <a:pPr marL="539749" lvl="1" indent="-269875" algn="l">
              <a:lnSpc>
                <a:spcPts val="2999"/>
              </a:lnSpc>
              <a:buFont typeface="Arial"/>
              <a:buChar char="•"/>
            </a:pPr>
            <a:r>
              <a:rPr lang="en-US" sz="2499">
                <a:solidFill>
                  <a:srgbClr val="372A28"/>
                </a:solidFill>
                <a:latin typeface="Garet"/>
                <a:ea typeface="Garet"/>
                <a:cs typeface="Garet"/>
                <a:sym typeface="Garet"/>
              </a:rPr>
              <a:t>Next, we'll create a dynamic pipeline capable of copying all the tables. This leverages a lookup activity in Data Factory that automatically retrieves table names from the SQL Server, making the ingestion process adaptable and scalable.</a:t>
            </a:r>
          </a:p>
          <a:p>
            <a:pPr algn="l">
              <a:lnSpc>
                <a:spcPts val="2999"/>
              </a:lnSpc>
            </a:pPr>
            <a:endParaRPr lang="en-US" sz="2499">
              <a:solidFill>
                <a:srgbClr val="372A28"/>
              </a:solidFill>
              <a:latin typeface="Garet"/>
              <a:ea typeface="Garet"/>
              <a:cs typeface="Garet"/>
              <a:sym typeface="Gare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706576" y="1270644"/>
            <a:ext cx="9329081" cy="8643032"/>
            <a:chOff x="0" y="0"/>
            <a:chExt cx="3794327" cy="3515297"/>
          </a:xfrm>
        </p:grpSpPr>
        <p:sp>
          <p:nvSpPr>
            <p:cNvPr id="3" name="Freeform 3"/>
            <p:cNvSpPr/>
            <p:nvPr/>
          </p:nvSpPr>
          <p:spPr>
            <a:xfrm>
              <a:off x="0" y="0"/>
              <a:ext cx="3794327" cy="3515297"/>
            </a:xfrm>
            <a:custGeom>
              <a:avLst/>
              <a:gdLst/>
              <a:ahLst/>
              <a:cxnLst/>
              <a:rect l="l" t="t" r="r" b="b"/>
              <a:pathLst>
                <a:path w="3794327" h="3515297">
                  <a:moveTo>
                    <a:pt x="42323" y="0"/>
                  </a:moveTo>
                  <a:lnTo>
                    <a:pt x="3752004" y="0"/>
                  </a:lnTo>
                  <a:cubicBezTo>
                    <a:pt x="3763228" y="0"/>
                    <a:pt x="3773994" y="4459"/>
                    <a:pt x="3781931" y="12396"/>
                  </a:cubicBezTo>
                  <a:cubicBezTo>
                    <a:pt x="3789868" y="20333"/>
                    <a:pt x="3794327" y="31098"/>
                    <a:pt x="3794327" y="42323"/>
                  </a:cubicBezTo>
                  <a:lnTo>
                    <a:pt x="3794327" y="3472973"/>
                  </a:lnTo>
                  <a:cubicBezTo>
                    <a:pt x="3794327" y="3484198"/>
                    <a:pt x="3789868" y="3494963"/>
                    <a:pt x="3781931" y="3502901"/>
                  </a:cubicBezTo>
                  <a:cubicBezTo>
                    <a:pt x="3773994" y="3510838"/>
                    <a:pt x="3763228" y="3515297"/>
                    <a:pt x="3752004" y="3515297"/>
                  </a:cubicBezTo>
                  <a:lnTo>
                    <a:pt x="42323" y="3515297"/>
                  </a:lnTo>
                  <a:cubicBezTo>
                    <a:pt x="31098" y="3515297"/>
                    <a:pt x="20333" y="3510838"/>
                    <a:pt x="12396" y="3502901"/>
                  </a:cubicBezTo>
                  <a:cubicBezTo>
                    <a:pt x="4459" y="3494963"/>
                    <a:pt x="0" y="3484198"/>
                    <a:pt x="0" y="3472973"/>
                  </a:cubicBezTo>
                  <a:lnTo>
                    <a:pt x="0" y="42323"/>
                  </a:lnTo>
                  <a:cubicBezTo>
                    <a:pt x="0" y="31098"/>
                    <a:pt x="4459" y="20333"/>
                    <a:pt x="12396" y="12396"/>
                  </a:cubicBezTo>
                  <a:cubicBezTo>
                    <a:pt x="20333" y="4459"/>
                    <a:pt x="31098" y="0"/>
                    <a:pt x="42323" y="0"/>
                  </a:cubicBezTo>
                  <a:close/>
                </a:path>
              </a:pathLst>
            </a:custGeom>
            <a:solidFill>
              <a:srgbClr val="E2E2B6"/>
            </a:solidFill>
          </p:spPr>
          <p:txBody>
            <a:bodyPr/>
            <a:lstStyle/>
            <a:p>
              <a:endParaRPr lang="en-US"/>
            </a:p>
          </p:txBody>
        </p:sp>
        <p:sp>
          <p:nvSpPr>
            <p:cNvPr id="4" name="TextBox 4"/>
            <p:cNvSpPr txBox="1"/>
            <p:nvPr/>
          </p:nvSpPr>
          <p:spPr>
            <a:xfrm>
              <a:off x="0" y="-28575"/>
              <a:ext cx="3794327" cy="354387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2321785">
            <a:off x="-945844" y="2175131"/>
            <a:ext cx="4663039" cy="5936739"/>
          </a:xfrm>
          <a:custGeom>
            <a:avLst/>
            <a:gdLst/>
            <a:ahLst/>
            <a:cxnLst/>
            <a:rect l="l" t="t" r="r" b="b"/>
            <a:pathLst>
              <a:path w="4663039" h="5936739">
                <a:moveTo>
                  <a:pt x="0" y="0"/>
                </a:moveTo>
                <a:lnTo>
                  <a:pt x="4663039" y="0"/>
                </a:lnTo>
                <a:lnTo>
                  <a:pt x="4663039" y="5936738"/>
                </a:lnTo>
                <a:lnTo>
                  <a:pt x="0" y="5936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67180" y="3417002"/>
            <a:ext cx="8020820" cy="4638675"/>
          </a:xfrm>
          <a:prstGeom prst="rect">
            <a:avLst/>
          </a:prstGeom>
        </p:spPr>
        <p:txBody>
          <a:bodyPr lIns="0" tIns="0" rIns="0" bIns="0" rtlCol="0" anchor="t">
            <a:spAutoFit/>
          </a:bodyPr>
          <a:lstStyle/>
          <a:p>
            <a:pPr algn="l">
              <a:lnSpc>
                <a:spcPts val="7200"/>
              </a:lnSpc>
            </a:pPr>
            <a:r>
              <a:rPr lang="en-US" sz="6000" b="1">
                <a:solidFill>
                  <a:srgbClr val="FFFFFF"/>
                </a:solidFill>
                <a:latin typeface="Poppins Bold"/>
                <a:ea typeface="Poppins Bold"/>
                <a:cs typeface="Poppins Bold"/>
                <a:sym typeface="Poppins Bold"/>
              </a:rPr>
              <a:t>5. DATA TRANSFORMATION: CLEANING AND REFINING THE DATA</a:t>
            </a:r>
          </a:p>
          <a:p>
            <a:pPr algn="l">
              <a:lnSpc>
                <a:spcPts val="7200"/>
              </a:lnSpc>
            </a:pPr>
            <a:endParaRPr lang="en-US" sz="6000" b="1">
              <a:solidFill>
                <a:srgbClr val="FFFFFF"/>
              </a:solidFill>
              <a:latin typeface="Poppins Bold"/>
              <a:ea typeface="Poppins Bold"/>
              <a:cs typeface="Poppins Bold"/>
              <a:sym typeface="Poppins Bold"/>
            </a:endParaRPr>
          </a:p>
        </p:txBody>
      </p:sp>
      <p:sp>
        <p:nvSpPr>
          <p:cNvPr id="7" name="TextBox 7"/>
          <p:cNvSpPr txBox="1"/>
          <p:nvPr/>
        </p:nvSpPr>
        <p:spPr>
          <a:xfrm>
            <a:off x="706576" y="1378652"/>
            <a:ext cx="9058202" cy="8791575"/>
          </a:xfrm>
          <a:prstGeom prst="rect">
            <a:avLst/>
          </a:prstGeom>
        </p:spPr>
        <p:txBody>
          <a:bodyPr lIns="0" tIns="0" rIns="0" bIns="0" rtlCol="0" anchor="t">
            <a:spAutoFit/>
          </a:bodyPr>
          <a:lstStyle/>
          <a:p>
            <a:pPr marL="569628" lvl="1" indent="-284814" algn="l">
              <a:lnSpc>
                <a:spcPts val="3166"/>
              </a:lnSpc>
              <a:buFont typeface="Arial"/>
              <a:buChar char="•"/>
            </a:pPr>
            <a:r>
              <a:rPr lang="en-US" sz="2638">
                <a:solidFill>
                  <a:srgbClr val="000000"/>
                </a:solidFill>
                <a:latin typeface="Garet"/>
                <a:ea typeface="Garet"/>
                <a:cs typeface="Garet"/>
                <a:sym typeface="Garet"/>
              </a:rPr>
              <a:t>With data in Azure Data Lake, we'll dive into Azure Databricks for performing powerful transformations.</a:t>
            </a:r>
          </a:p>
          <a:p>
            <a:pPr marL="569628" lvl="1" indent="-284814" algn="l">
              <a:lnSpc>
                <a:spcPts val="3166"/>
              </a:lnSpc>
              <a:buFont typeface="Arial"/>
              <a:buChar char="•"/>
            </a:pPr>
            <a:r>
              <a:rPr lang="en-US" sz="2638">
                <a:solidFill>
                  <a:srgbClr val="000000"/>
                </a:solidFill>
                <a:latin typeface="Garet"/>
                <a:ea typeface="Garet"/>
                <a:cs typeface="Garet"/>
                <a:sym typeface="Garet"/>
              </a:rPr>
              <a:t>We'll mount the bronze, silver, and gold containers from Data Lake as folders in Databricks, making the data easily accessible.</a:t>
            </a:r>
          </a:p>
          <a:p>
            <a:pPr marL="569628" lvl="1" indent="-284814" algn="l">
              <a:lnSpc>
                <a:spcPts val="3166"/>
              </a:lnSpc>
              <a:buFont typeface="Arial"/>
              <a:buChar char="•"/>
            </a:pPr>
            <a:r>
              <a:rPr lang="en-US" sz="2638">
                <a:solidFill>
                  <a:srgbClr val="000000"/>
                </a:solidFill>
                <a:latin typeface="Garet"/>
                <a:ea typeface="Garet"/>
                <a:cs typeface="Garet"/>
                <a:sym typeface="Garet"/>
              </a:rPr>
              <a:t>To illustrate, we'll convert DateTime columns to Date format and update column names to meet company standards, representing a bronze-to-silver transformation.</a:t>
            </a:r>
          </a:p>
          <a:p>
            <a:pPr marL="569628" lvl="1" indent="-284814" algn="l">
              <a:lnSpc>
                <a:spcPts val="3166"/>
              </a:lnSpc>
              <a:buFont typeface="Arial"/>
              <a:buChar char="•"/>
            </a:pPr>
            <a:r>
              <a:rPr lang="en-US" sz="2638">
                <a:solidFill>
                  <a:srgbClr val="000000"/>
                </a:solidFill>
                <a:latin typeface="Garet"/>
                <a:ea typeface="Garet"/>
                <a:cs typeface="Garet"/>
                <a:sym typeface="Garet"/>
              </a:rPr>
              <a:t>Further, we'll apply additional transformation logic to meet specific business requirements, demonstrating a silver-to-gold transformation.</a:t>
            </a:r>
          </a:p>
          <a:p>
            <a:pPr marL="569628" lvl="1" indent="-284814" algn="l">
              <a:lnSpc>
                <a:spcPts val="3166"/>
              </a:lnSpc>
              <a:buFont typeface="Arial"/>
              <a:buChar char="•"/>
            </a:pPr>
            <a:r>
              <a:rPr lang="en-US" sz="2638">
                <a:solidFill>
                  <a:srgbClr val="000000"/>
                </a:solidFill>
                <a:latin typeface="Garet"/>
                <a:ea typeface="Garet"/>
                <a:cs typeface="Garet"/>
                <a:sym typeface="Garet"/>
              </a:rPr>
              <a:t>We'll explain how the Delta format enhances the performance and reliability of data storage compared to Parquet.</a:t>
            </a:r>
          </a:p>
          <a:p>
            <a:pPr marL="569628" lvl="1" indent="-284814" algn="l">
              <a:lnSpc>
                <a:spcPts val="3166"/>
              </a:lnSpc>
              <a:buFont typeface="Arial"/>
              <a:buChar char="•"/>
            </a:pPr>
            <a:r>
              <a:rPr lang="en-US" sz="2638">
                <a:solidFill>
                  <a:srgbClr val="000000"/>
                </a:solidFill>
                <a:latin typeface="Garet"/>
                <a:ea typeface="Garet"/>
                <a:cs typeface="Garet"/>
                <a:sym typeface="Garet"/>
              </a:rPr>
              <a:t>You'll also learn about the flexibility offered by Databricks, allowing us to seamlessly use multiple programming languages (like Python and SQL) within a single notebook through the use of Magic commands.</a:t>
            </a:r>
          </a:p>
          <a:p>
            <a:pPr algn="l">
              <a:lnSpc>
                <a:spcPts val="3166"/>
              </a:lnSpc>
            </a:pPr>
            <a:endParaRPr lang="en-US" sz="2638">
              <a:solidFill>
                <a:srgbClr val="000000"/>
              </a:solidFill>
              <a:latin typeface="Garet"/>
              <a:ea typeface="Garet"/>
              <a:cs typeface="Garet"/>
              <a:sym typeface="Gar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920152" y="2160865"/>
            <a:ext cx="2678296" cy="2678296"/>
          </a:xfrm>
          <a:custGeom>
            <a:avLst/>
            <a:gdLst/>
            <a:ahLst/>
            <a:cxnLst/>
            <a:rect l="l" t="t" r="r" b="b"/>
            <a:pathLst>
              <a:path w="2678296" h="2678296">
                <a:moveTo>
                  <a:pt x="0" y="0"/>
                </a:moveTo>
                <a:lnTo>
                  <a:pt x="2678296" y="0"/>
                </a:lnTo>
                <a:lnTo>
                  <a:pt x="2678296" y="2678297"/>
                </a:lnTo>
                <a:lnTo>
                  <a:pt x="0" y="2678297"/>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97638" y="4041979"/>
            <a:ext cx="14757248" cy="5312215"/>
            <a:chOff x="0" y="0"/>
            <a:chExt cx="2286284" cy="823001"/>
          </a:xfrm>
        </p:grpSpPr>
        <p:sp>
          <p:nvSpPr>
            <p:cNvPr id="4" name="Freeform 4"/>
            <p:cNvSpPr/>
            <p:nvPr/>
          </p:nvSpPr>
          <p:spPr>
            <a:xfrm>
              <a:off x="0" y="0"/>
              <a:ext cx="2286284" cy="823001"/>
            </a:xfrm>
            <a:custGeom>
              <a:avLst/>
              <a:gdLst/>
              <a:ahLst/>
              <a:cxnLst/>
              <a:rect l="l" t="t" r="r" b="b"/>
              <a:pathLst>
                <a:path w="2286284" h="823001">
                  <a:moveTo>
                    <a:pt x="12066" y="0"/>
                  </a:moveTo>
                  <a:lnTo>
                    <a:pt x="2274218" y="0"/>
                  </a:lnTo>
                  <a:cubicBezTo>
                    <a:pt x="2280882" y="0"/>
                    <a:pt x="2286284" y="5402"/>
                    <a:pt x="2286284" y="12066"/>
                  </a:cubicBezTo>
                  <a:lnTo>
                    <a:pt x="2286284" y="810935"/>
                  </a:lnTo>
                  <a:cubicBezTo>
                    <a:pt x="2286284" y="817599"/>
                    <a:pt x="2280882" y="823001"/>
                    <a:pt x="2274218" y="823001"/>
                  </a:cubicBezTo>
                  <a:lnTo>
                    <a:pt x="12066" y="823001"/>
                  </a:lnTo>
                  <a:cubicBezTo>
                    <a:pt x="5402" y="823001"/>
                    <a:pt x="0" y="817599"/>
                    <a:pt x="0" y="810935"/>
                  </a:cubicBezTo>
                  <a:lnTo>
                    <a:pt x="0" y="12066"/>
                  </a:lnTo>
                  <a:cubicBezTo>
                    <a:pt x="0" y="5402"/>
                    <a:pt x="5402" y="0"/>
                    <a:pt x="12066" y="0"/>
                  </a:cubicBezTo>
                  <a:close/>
                </a:path>
              </a:pathLst>
            </a:custGeom>
            <a:blipFill>
              <a:blip r:embed="rId4"/>
              <a:stretch>
                <a:fillRect t="-15403" b="-69679"/>
              </a:stretch>
            </a:blipFill>
          </p:spPr>
          <p:txBody>
            <a:bodyPr/>
            <a:lstStyle/>
            <a:p>
              <a:endParaRPr lang="en-US"/>
            </a:p>
          </p:txBody>
        </p:sp>
      </p:grpSp>
      <p:grpSp>
        <p:nvGrpSpPr>
          <p:cNvPr id="5" name="Group 5"/>
          <p:cNvGrpSpPr/>
          <p:nvPr/>
        </p:nvGrpSpPr>
        <p:grpSpPr>
          <a:xfrm>
            <a:off x="456634" y="3142863"/>
            <a:ext cx="8894721" cy="5429693"/>
            <a:chOff x="0" y="0"/>
            <a:chExt cx="3617664" cy="2208367"/>
          </a:xfrm>
        </p:grpSpPr>
        <p:sp>
          <p:nvSpPr>
            <p:cNvPr id="6" name="Freeform 6"/>
            <p:cNvSpPr/>
            <p:nvPr/>
          </p:nvSpPr>
          <p:spPr>
            <a:xfrm>
              <a:off x="0" y="0"/>
              <a:ext cx="3617664" cy="2208367"/>
            </a:xfrm>
            <a:custGeom>
              <a:avLst/>
              <a:gdLst/>
              <a:ahLst/>
              <a:cxnLst/>
              <a:rect l="l" t="t" r="r" b="b"/>
              <a:pathLst>
                <a:path w="3617664" h="2208367">
                  <a:moveTo>
                    <a:pt x="44390" y="0"/>
                  </a:moveTo>
                  <a:lnTo>
                    <a:pt x="3573274" y="0"/>
                  </a:lnTo>
                  <a:cubicBezTo>
                    <a:pt x="3597790" y="0"/>
                    <a:pt x="3617664" y="19874"/>
                    <a:pt x="3617664" y="44390"/>
                  </a:cubicBezTo>
                  <a:lnTo>
                    <a:pt x="3617664" y="2163976"/>
                  </a:lnTo>
                  <a:cubicBezTo>
                    <a:pt x="3617664" y="2175749"/>
                    <a:pt x="3612987" y="2187040"/>
                    <a:pt x="3604663" y="2195365"/>
                  </a:cubicBezTo>
                  <a:cubicBezTo>
                    <a:pt x="3596338" y="2203690"/>
                    <a:pt x="3585047" y="2208367"/>
                    <a:pt x="3573274" y="2208367"/>
                  </a:cubicBezTo>
                  <a:lnTo>
                    <a:pt x="44390" y="2208367"/>
                  </a:lnTo>
                  <a:cubicBezTo>
                    <a:pt x="19874" y="2208367"/>
                    <a:pt x="0" y="2188492"/>
                    <a:pt x="0" y="2163976"/>
                  </a:cubicBezTo>
                  <a:lnTo>
                    <a:pt x="0" y="44390"/>
                  </a:lnTo>
                  <a:cubicBezTo>
                    <a:pt x="0" y="32617"/>
                    <a:pt x="4677" y="21326"/>
                    <a:pt x="13002" y="13002"/>
                  </a:cubicBezTo>
                  <a:cubicBezTo>
                    <a:pt x="21326" y="4677"/>
                    <a:pt x="32617" y="0"/>
                    <a:pt x="44390" y="0"/>
                  </a:cubicBezTo>
                  <a:close/>
                </a:path>
              </a:pathLst>
            </a:custGeom>
            <a:solidFill>
              <a:srgbClr val="E2E2B6"/>
            </a:solidFill>
          </p:spPr>
          <p:txBody>
            <a:bodyPr/>
            <a:lstStyle/>
            <a:p>
              <a:endParaRPr lang="en-US"/>
            </a:p>
          </p:txBody>
        </p:sp>
        <p:sp>
          <p:nvSpPr>
            <p:cNvPr id="7" name="TextBox 7"/>
            <p:cNvSpPr txBox="1"/>
            <p:nvPr/>
          </p:nvSpPr>
          <p:spPr>
            <a:xfrm>
              <a:off x="0" y="-28575"/>
              <a:ext cx="3617664" cy="223694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80649" y="-1888967"/>
            <a:ext cx="5225530" cy="52255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84341" y="472467"/>
            <a:ext cx="2678296" cy="2678296"/>
          </a:xfrm>
          <a:custGeom>
            <a:avLst/>
            <a:gdLst/>
            <a:ahLst/>
            <a:cxnLst/>
            <a:rect l="l" t="t" r="r" b="b"/>
            <a:pathLst>
              <a:path w="2678296" h="2678296">
                <a:moveTo>
                  <a:pt x="0" y="0"/>
                </a:moveTo>
                <a:lnTo>
                  <a:pt x="2678296" y="0"/>
                </a:lnTo>
                <a:lnTo>
                  <a:pt x="2678296" y="2678297"/>
                </a:lnTo>
                <a:lnTo>
                  <a:pt x="0" y="2678297"/>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443411" y="855239"/>
            <a:ext cx="15815889" cy="2809875"/>
          </a:xfrm>
          <a:prstGeom prst="rect">
            <a:avLst/>
          </a:prstGeom>
        </p:spPr>
        <p:txBody>
          <a:bodyPr lIns="0" tIns="0" rIns="0" bIns="0" rtlCol="0" anchor="t">
            <a:spAutoFit/>
          </a:bodyPr>
          <a:lstStyle/>
          <a:p>
            <a:pPr algn="l">
              <a:lnSpc>
                <a:spcPts val="7200"/>
              </a:lnSpc>
            </a:pPr>
            <a:r>
              <a:rPr lang="en-US" sz="6000" b="1">
                <a:solidFill>
                  <a:srgbClr val="FFFFFF"/>
                </a:solidFill>
                <a:latin typeface="Poppins Bold"/>
                <a:ea typeface="Poppins Bold"/>
                <a:cs typeface="Poppins Bold"/>
                <a:sym typeface="Poppins Bold"/>
              </a:rPr>
              <a:t>6. DATA LOADING: </a:t>
            </a:r>
          </a:p>
          <a:p>
            <a:pPr algn="l">
              <a:lnSpc>
                <a:spcPts val="7200"/>
              </a:lnSpc>
            </a:pPr>
            <a:r>
              <a:rPr lang="en-US" sz="6000" b="1">
                <a:solidFill>
                  <a:srgbClr val="FFFFFF"/>
                </a:solidFill>
                <a:latin typeface="Poppins Bold"/>
                <a:ea typeface="Poppins Bold"/>
                <a:cs typeface="Poppins Bold"/>
                <a:sym typeface="Poppins Bold"/>
              </a:rPr>
              <a:t>POPULATING THE WAREHOUSE</a:t>
            </a:r>
          </a:p>
          <a:p>
            <a:pPr algn="l">
              <a:lnSpc>
                <a:spcPts val="7200"/>
              </a:lnSpc>
            </a:pPr>
            <a:endParaRPr lang="en-US" sz="6000" b="1">
              <a:solidFill>
                <a:srgbClr val="FFFFFF"/>
              </a:solidFill>
              <a:latin typeface="Poppins Bold"/>
              <a:ea typeface="Poppins Bold"/>
              <a:cs typeface="Poppins Bold"/>
              <a:sym typeface="Poppins Bold"/>
            </a:endParaRPr>
          </a:p>
        </p:txBody>
      </p:sp>
      <p:sp>
        <p:nvSpPr>
          <p:cNvPr id="13" name="TextBox 13"/>
          <p:cNvSpPr txBox="1"/>
          <p:nvPr/>
        </p:nvSpPr>
        <p:spPr>
          <a:xfrm>
            <a:off x="582158" y="3500013"/>
            <a:ext cx="8769198" cy="5200650"/>
          </a:xfrm>
          <a:prstGeom prst="rect">
            <a:avLst/>
          </a:prstGeom>
        </p:spPr>
        <p:txBody>
          <a:bodyPr lIns="0" tIns="0" rIns="0" bIns="0" rtlCol="0" anchor="t">
            <a:spAutoFit/>
          </a:bodyPr>
          <a:lstStyle/>
          <a:p>
            <a:pPr marL="537120" lvl="1" indent="-268560" algn="l">
              <a:lnSpc>
                <a:spcPts val="2985"/>
              </a:lnSpc>
              <a:buFont typeface="Arial"/>
              <a:buChar char="•"/>
            </a:pPr>
            <a:r>
              <a:rPr lang="en-US" sz="2487">
                <a:solidFill>
                  <a:srgbClr val="372A28"/>
                </a:solidFill>
                <a:latin typeface="Garet"/>
                <a:ea typeface="Garet"/>
                <a:cs typeface="Garet"/>
                <a:sym typeface="Garet"/>
              </a:rPr>
              <a:t>We'll then transition to Azure Synapse Analytics, specifically leveraging a serverless SQL database, to efficiently load our transformed data from the gold container.</a:t>
            </a:r>
          </a:p>
          <a:p>
            <a:pPr marL="537120" lvl="1" indent="-268560" algn="l">
              <a:lnSpc>
                <a:spcPts val="2985"/>
              </a:lnSpc>
              <a:buFont typeface="Arial"/>
              <a:buChar char="•"/>
            </a:pPr>
            <a:r>
              <a:rPr lang="en-US" sz="2487">
                <a:solidFill>
                  <a:srgbClr val="372A28"/>
                </a:solidFill>
                <a:latin typeface="Garet"/>
                <a:ea typeface="Garet"/>
                <a:cs typeface="Garet"/>
                <a:sym typeface="Garet"/>
              </a:rPr>
              <a:t>The concept of dynamic view creation will be explained, showcasing how to generate SQL views for all the tables in the gold container automatically using a stored procedure and pipeline within Synapse.</a:t>
            </a:r>
          </a:p>
          <a:p>
            <a:pPr marL="537120" lvl="1" indent="-268560" algn="l">
              <a:lnSpc>
                <a:spcPts val="2985"/>
              </a:lnSpc>
              <a:buFont typeface="Arial"/>
              <a:buChar char="•"/>
            </a:pPr>
            <a:r>
              <a:rPr lang="en-US" sz="2487">
                <a:solidFill>
                  <a:srgbClr val="372A28"/>
                </a:solidFill>
                <a:latin typeface="Garet"/>
                <a:ea typeface="Garet"/>
                <a:cs typeface="Garet"/>
                <a:sym typeface="Garet"/>
              </a:rPr>
              <a:t>You'll understand the advantage of using a serverless SQL database for cost efficiency, as it directly queries data stored in Data Lake instead of replicating it within the database.</a:t>
            </a:r>
          </a:p>
          <a:p>
            <a:pPr algn="l">
              <a:lnSpc>
                <a:spcPts val="2985"/>
              </a:lnSpc>
            </a:pPr>
            <a:endParaRPr lang="en-US" sz="2487">
              <a:solidFill>
                <a:srgbClr val="372A28"/>
              </a:solidFill>
              <a:latin typeface="Garet"/>
              <a:ea typeface="Garet"/>
              <a:cs typeface="Garet"/>
              <a:sym typeface="Gare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2918126" y="1497818"/>
            <a:ext cx="9631502" cy="9355392"/>
            <a:chOff x="0" y="0"/>
            <a:chExt cx="1492172" cy="1449395"/>
          </a:xfrm>
        </p:grpSpPr>
        <p:sp>
          <p:nvSpPr>
            <p:cNvPr id="3" name="Freeform 3"/>
            <p:cNvSpPr/>
            <p:nvPr/>
          </p:nvSpPr>
          <p:spPr>
            <a:xfrm>
              <a:off x="0" y="0"/>
              <a:ext cx="1492172" cy="1449395"/>
            </a:xfrm>
            <a:custGeom>
              <a:avLst/>
              <a:gdLst/>
              <a:ahLst/>
              <a:cxnLst/>
              <a:rect l="l" t="t" r="r" b="b"/>
              <a:pathLst>
                <a:path w="1492172" h="1449395">
                  <a:moveTo>
                    <a:pt x="18488" y="0"/>
                  </a:moveTo>
                  <a:lnTo>
                    <a:pt x="1473684" y="0"/>
                  </a:lnTo>
                  <a:cubicBezTo>
                    <a:pt x="1483895" y="0"/>
                    <a:pt x="1492172" y="8277"/>
                    <a:pt x="1492172" y="18488"/>
                  </a:cubicBezTo>
                  <a:lnTo>
                    <a:pt x="1492172" y="1430907"/>
                  </a:lnTo>
                  <a:cubicBezTo>
                    <a:pt x="1492172" y="1441118"/>
                    <a:pt x="1483895" y="1449395"/>
                    <a:pt x="1473684" y="1449395"/>
                  </a:cubicBezTo>
                  <a:lnTo>
                    <a:pt x="18488" y="1449395"/>
                  </a:lnTo>
                  <a:cubicBezTo>
                    <a:pt x="8277" y="1449395"/>
                    <a:pt x="0" y="1441118"/>
                    <a:pt x="0" y="1430907"/>
                  </a:cubicBezTo>
                  <a:lnTo>
                    <a:pt x="0" y="18488"/>
                  </a:lnTo>
                  <a:cubicBezTo>
                    <a:pt x="0" y="8277"/>
                    <a:pt x="8277" y="0"/>
                    <a:pt x="18488" y="0"/>
                  </a:cubicBezTo>
                  <a:close/>
                </a:path>
              </a:pathLst>
            </a:custGeom>
            <a:blipFill>
              <a:blip r:embed="rId2"/>
              <a:stretch>
                <a:fillRect t="-42481" r="-13321" b="-32627"/>
              </a:stretch>
            </a:blipFill>
          </p:spPr>
          <p:txBody>
            <a:bodyPr/>
            <a:lstStyle/>
            <a:p>
              <a:endParaRPr lang="en-US"/>
            </a:p>
          </p:txBody>
        </p:sp>
      </p:grpSp>
      <p:sp>
        <p:nvSpPr>
          <p:cNvPr id="4" name="Freeform 4"/>
          <p:cNvSpPr/>
          <p:nvPr/>
        </p:nvSpPr>
        <p:spPr>
          <a:xfrm flipH="1">
            <a:off x="6176165" y="4908782"/>
            <a:ext cx="12111835" cy="6308247"/>
          </a:xfrm>
          <a:custGeom>
            <a:avLst/>
            <a:gdLst/>
            <a:ahLst/>
            <a:cxnLst/>
            <a:rect l="l" t="t" r="r" b="b"/>
            <a:pathLst>
              <a:path w="12111835" h="6308247">
                <a:moveTo>
                  <a:pt x="12111835" y="0"/>
                </a:moveTo>
                <a:lnTo>
                  <a:pt x="0" y="0"/>
                </a:lnTo>
                <a:lnTo>
                  <a:pt x="0" y="6308247"/>
                </a:lnTo>
                <a:lnTo>
                  <a:pt x="12111835" y="6308247"/>
                </a:lnTo>
                <a:lnTo>
                  <a:pt x="12111835" y="0"/>
                </a:lnTo>
                <a:close/>
              </a:path>
            </a:pathLst>
          </a:custGeom>
          <a:blipFill>
            <a:blip r:embed="rId3"/>
            <a:stretch>
              <a:fillRect/>
            </a:stretch>
          </a:blipFill>
        </p:spPr>
        <p:txBody>
          <a:bodyPr/>
          <a:lstStyle/>
          <a:p>
            <a:endParaRPr lang="en-US"/>
          </a:p>
        </p:txBody>
      </p:sp>
      <p:sp>
        <p:nvSpPr>
          <p:cNvPr id="5" name="TextBox 5"/>
          <p:cNvSpPr txBox="1"/>
          <p:nvPr/>
        </p:nvSpPr>
        <p:spPr>
          <a:xfrm>
            <a:off x="6928161" y="1899116"/>
            <a:ext cx="11109180" cy="2333625"/>
          </a:xfrm>
          <a:prstGeom prst="rect">
            <a:avLst/>
          </a:prstGeom>
        </p:spPr>
        <p:txBody>
          <a:bodyPr lIns="0" tIns="0" rIns="0" bIns="0" rtlCol="0" anchor="t">
            <a:spAutoFit/>
          </a:bodyPr>
          <a:lstStyle/>
          <a:p>
            <a:pPr algn="l">
              <a:lnSpc>
                <a:spcPts val="6000"/>
              </a:lnSpc>
            </a:pPr>
            <a:r>
              <a:rPr lang="en-US" sz="5000" b="1">
                <a:solidFill>
                  <a:srgbClr val="FFFFFF"/>
                </a:solidFill>
                <a:latin typeface="Poppins Bold"/>
                <a:ea typeface="Poppins Bold"/>
                <a:cs typeface="Poppins Bold"/>
                <a:sym typeface="Poppins Bold"/>
              </a:rPr>
              <a:t>7. DATA REPORTING: TURNING DATA INTO ACTIONABLE INSIGHTS</a:t>
            </a:r>
          </a:p>
          <a:p>
            <a:pPr algn="l">
              <a:lnSpc>
                <a:spcPts val="6000"/>
              </a:lnSpc>
            </a:pPr>
            <a:endParaRPr lang="en-US" sz="5000" b="1">
              <a:solidFill>
                <a:srgbClr val="FFFFFF"/>
              </a:solidFill>
              <a:latin typeface="Poppins Bold"/>
              <a:ea typeface="Poppins Bold"/>
              <a:cs typeface="Poppins Bold"/>
              <a:sym typeface="Poppins Bold"/>
            </a:endParaRPr>
          </a:p>
        </p:txBody>
      </p:sp>
      <p:sp>
        <p:nvSpPr>
          <p:cNvPr id="6" name="TextBox 6"/>
          <p:cNvSpPr txBox="1"/>
          <p:nvPr/>
        </p:nvSpPr>
        <p:spPr>
          <a:xfrm>
            <a:off x="6570100" y="3730625"/>
            <a:ext cx="11323965" cy="65563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D9D9D9"/>
                </a:solidFill>
                <a:latin typeface="Garet"/>
                <a:ea typeface="Garet"/>
                <a:cs typeface="Garet"/>
                <a:sym typeface="Garet"/>
              </a:rPr>
              <a:t>Now we’ll use the powerful Power BI desktop to connect to the Azure Synapse Analytics database, accessing the previously created views.</a:t>
            </a:r>
          </a:p>
          <a:p>
            <a:pPr marL="539749" lvl="1" indent="-269875" algn="l">
              <a:lnSpc>
                <a:spcPts val="3499"/>
              </a:lnSpc>
              <a:buFont typeface="Arial"/>
              <a:buChar char="•"/>
            </a:pPr>
            <a:r>
              <a:rPr lang="en-US" sz="2499">
                <a:solidFill>
                  <a:srgbClr val="D9D9D9"/>
                </a:solidFill>
                <a:latin typeface="Garet"/>
                <a:ea typeface="Garet"/>
                <a:cs typeface="Garet"/>
                <a:sym typeface="Garet"/>
              </a:rPr>
              <a:t>We'll demonstrate how to create interactive dashboards using the data loaded into the serverless SQL database, leveraging pre-built visualizations in Power BI and showcasing how to link different visuals based on chosen data points.</a:t>
            </a:r>
          </a:p>
          <a:p>
            <a:pPr marL="539749" lvl="1" indent="-269875" algn="l">
              <a:lnSpc>
                <a:spcPts val="3499"/>
              </a:lnSpc>
              <a:buFont typeface="Arial"/>
              <a:buChar char="•"/>
            </a:pPr>
            <a:r>
              <a:rPr lang="en-US" sz="2499">
                <a:solidFill>
                  <a:srgbClr val="D9D9D9"/>
                </a:solidFill>
                <a:latin typeface="Garet"/>
                <a:ea typeface="Garet"/>
                <a:cs typeface="Garet"/>
                <a:sym typeface="Garet"/>
              </a:rPr>
              <a:t>To ensure security, we'll show how to leverage the managed identity of the user account, enabling secure and seamless data access.</a:t>
            </a:r>
          </a:p>
          <a:p>
            <a:pPr marL="539749" lvl="1" indent="-269875" algn="l">
              <a:lnSpc>
                <a:spcPts val="3499"/>
              </a:lnSpc>
              <a:buFont typeface="Arial"/>
              <a:buChar char="•"/>
            </a:pPr>
            <a:r>
              <a:rPr lang="en-US" sz="2499">
                <a:solidFill>
                  <a:srgbClr val="D9D9D9"/>
                </a:solidFill>
                <a:latin typeface="Garet"/>
                <a:ea typeface="Garet"/>
                <a:cs typeface="Garet"/>
                <a:sym typeface="Garet"/>
              </a:rPr>
              <a:t>You’ll learn how data modeling within Power BI allows us to define relationships between various tables and create visuals that dynamically reflect changes in the underlying data, empowering business users with up-to-date insights.</a:t>
            </a:r>
          </a:p>
          <a:p>
            <a:pPr algn="l">
              <a:lnSpc>
                <a:spcPts val="3499"/>
              </a:lnSpc>
            </a:pPr>
            <a:endParaRPr lang="en-US" sz="2499">
              <a:solidFill>
                <a:srgbClr val="D9D9D9"/>
              </a:solidFill>
              <a:latin typeface="Garet"/>
              <a:ea typeface="Garet"/>
              <a:cs typeface="Garet"/>
              <a:sym typeface="Garet"/>
            </a:endParaRPr>
          </a:p>
        </p:txBody>
      </p:sp>
      <p:sp>
        <p:nvSpPr>
          <p:cNvPr id="7" name="Freeform 7"/>
          <p:cNvSpPr/>
          <p:nvPr/>
        </p:nvSpPr>
        <p:spPr>
          <a:xfrm>
            <a:off x="16789522" y="698922"/>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1167</Words>
  <Application>Microsoft Office PowerPoint</Application>
  <PresentationFormat>Custom</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Poppins Bold</vt:lpstr>
      <vt:lpstr>Calibri</vt:lpstr>
      <vt:lpstr>Garet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Digital Citizenship Presentation</dc:title>
  <cp:lastModifiedBy>Karim Youssef</cp:lastModifiedBy>
  <cp:revision>3</cp:revision>
  <dcterms:created xsi:type="dcterms:W3CDTF">2006-08-16T00:00:00Z</dcterms:created>
  <dcterms:modified xsi:type="dcterms:W3CDTF">2024-10-22T15:14:34Z</dcterms:modified>
  <dc:identifier>DAGUR7XL2Jc</dc:identifier>
</cp:coreProperties>
</file>